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6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4" r:id="rId3"/>
    <p:sldMasterId id="2147483673" r:id="rId4"/>
    <p:sldMasterId id="2147483675" r:id="rId5"/>
    <p:sldMasterId id="2147483714" r:id="rId6"/>
    <p:sldMasterId id="2147483767" r:id="rId7"/>
  </p:sldMasterIdLst>
  <p:notesMasterIdLst>
    <p:notesMasterId r:id="rId44"/>
  </p:notesMasterIdLst>
  <p:handoutMasterIdLst>
    <p:handoutMasterId r:id="rId45"/>
  </p:handoutMasterIdLst>
  <p:sldIdLst>
    <p:sldId id="257" r:id="rId8"/>
    <p:sldId id="293" r:id="rId9"/>
    <p:sldId id="294" r:id="rId10"/>
    <p:sldId id="258" r:id="rId11"/>
    <p:sldId id="259" r:id="rId12"/>
    <p:sldId id="272" r:id="rId13"/>
    <p:sldId id="273" r:id="rId14"/>
    <p:sldId id="275" r:id="rId15"/>
    <p:sldId id="300" r:id="rId16"/>
    <p:sldId id="296" r:id="rId17"/>
    <p:sldId id="298" r:id="rId18"/>
    <p:sldId id="301" r:id="rId19"/>
    <p:sldId id="292" r:id="rId20"/>
    <p:sldId id="279" r:id="rId21"/>
    <p:sldId id="282" r:id="rId22"/>
    <p:sldId id="330" r:id="rId23"/>
    <p:sldId id="290" r:id="rId24"/>
    <p:sldId id="326" r:id="rId25"/>
    <p:sldId id="299" r:id="rId26"/>
    <p:sldId id="328" r:id="rId27"/>
    <p:sldId id="304" r:id="rId28"/>
    <p:sldId id="303" r:id="rId29"/>
    <p:sldId id="331" r:id="rId30"/>
    <p:sldId id="334" r:id="rId31"/>
    <p:sldId id="346" r:id="rId32"/>
    <p:sldId id="335" r:id="rId33"/>
    <p:sldId id="336" r:id="rId34"/>
    <p:sldId id="337" r:id="rId35"/>
    <p:sldId id="338" r:id="rId36"/>
    <p:sldId id="339" r:id="rId37"/>
    <p:sldId id="340" r:id="rId38"/>
    <p:sldId id="345" r:id="rId39"/>
    <p:sldId id="347" r:id="rId40"/>
    <p:sldId id="348" r:id="rId41"/>
    <p:sldId id="349" r:id="rId42"/>
    <p:sldId id="327" r:id="rId43"/>
  </p:sldIdLst>
  <p:sldSz cx="9144000" cy="6858000" type="screen4x3"/>
  <p:notesSz cx="7010400" cy="1112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7" autoAdjust="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3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theme" Target="theme/theme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presProps" Target="pres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85BA19-9140-4E9A-A0E1-533A62D7A356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</dgm:pt>
    <dgm:pt modelId="{E035760F-29E9-43BA-A55F-1DDA4BFA5364}">
      <dgm:prSet phldrT="[Text]"/>
      <dgm:spPr/>
      <dgm:t>
        <a:bodyPr/>
        <a:lstStyle/>
        <a:p>
          <a:r>
            <a:rPr lang="en-US" dirty="0"/>
            <a:t>2017 </a:t>
          </a:r>
          <a:endParaRPr lang="id-ID" dirty="0"/>
        </a:p>
      </dgm:t>
    </dgm:pt>
    <dgm:pt modelId="{1C6786FE-A6ED-4958-85B3-2D00181C29C7}" type="parTrans" cxnId="{16BD43D0-4D71-4FE7-AF9C-F15FC3196E98}">
      <dgm:prSet/>
      <dgm:spPr/>
      <dgm:t>
        <a:bodyPr/>
        <a:lstStyle/>
        <a:p>
          <a:endParaRPr lang="id-ID"/>
        </a:p>
      </dgm:t>
    </dgm:pt>
    <dgm:pt modelId="{1F065B29-83F3-4992-AE22-7D1BE42CB3CC}" type="sibTrans" cxnId="{16BD43D0-4D71-4FE7-AF9C-F15FC3196E98}">
      <dgm:prSet/>
      <dgm:spPr/>
      <dgm:t>
        <a:bodyPr/>
        <a:lstStyle/>
        <a:p>
          <a:endParaRPr lang="id-ID"/>
        </a:p>
      </dgm:t>
    </dgm:pt>
    <dgm:pt modelId="{4B5D3F41-59D7-4D1D-AC59-E2898560D98A}">
      <dgm:prSet phldrT="[Text]"/>
      <dgm:spPr/>
      <dgm:t>
        <a:bodyPr/>
        <a:lstStyle/>
        <a:p>
          <a:r>
            <a:rPr lang="en-US" dirty="0"/>
            <a:t>2018</a:t>
          </a:r>
          <a:endParaRPr lang="id-ID" dirty="0"/>
        </a:p>
      </dgm:t>
    </dgm:pt>
    <dgm:pt modelId="{6E75A0FB-3FBD-4BB0-9AED-8922388EA179}" type="parTrans" cxnId="{8B2CFFC9-C442-44D7-B446-772B07DFB509}">
      <dgm:prSet/>
      <dgm:spPr/>
      <dgm:t>
        <a:bodyPr/>
        <a:lstStyle/>
        <a:p>
          <a:endParaRPr lang="id-ID"/>
        </a:p>
      </dgm:t>
    </dgm:pt>
    <dgm:pt modelId="{3B913A94-2AD6-4140-BA74-CE8B210A5AF4}" type="sibTrans" cxnId="{8B2CFFC9-C442-44D7-B446-772B07DFB509}">
      <dgm:prSet/>
      <dgm:spPr/>
      <dgm:t>
        <a:bodyPr/>
        <a:lstStyle/>
        <a:p>
          <a:endParaRPr lang="id-ID"/>
        </a:p>
      </dgm:t>
    </dgm:pt>
    <dgm:pt modelId="{44953DB4-131C-46F8-BD71-3279110331F8}">
      <dgm:prSet phldrT="[Text]"/>
      <dgm:spPr/>
      <dgm:t>
        <a:bodyPr/>
        <a:lstStyle/>
        <a:p>
          <a:r>
            <a:rPr lang="en-US" dirty="0"/>
            <a:t>2019</a:t>
          </a:r>
          <a:endParaRPr lang="id-ID" dirty="0"/>
        </a:p>
      </dgm:t>
    </dgm:pt>
    <dgm:pt modelId="{D6CA1157-CD8F-4FBE-A9F2-DECF561C9123}" type="parTrans" cxnId="{D2550C4E-79C0-47C1-B1ED-955D86DBA651}">
      <dgm:prSet/>
      <dgm:spPr/>
      <dgm:t>
        <a:bodyPr/>
        <a:lstStyle/>
        <a:p>
          <a:endParaRPr lang="id-ID"/>
        </a:p>
      </dgm:t>
    </dgm:pt>
    <dgm:pt modelId="{F761F376-9A59-456C-8EBA-4085CFAB5D47}" type="sibTrans" cxnId="{D2550C4E-79C0-47C1-B1ED-955D86DBA651}">
      <dgm:prSet/>
      <dgm:spPr/>
      <dgm:t>
        <a:bodyPr/>
        <a:lstStyle/>
        <a:p>
          <a:endParaRPr lang="id-ID"/>
        </a:p>
      </dgm:t>
    </dgm:pt>
    <dgm:pt modelId="{C350FEC7-9C0D-4742-B108-490062D9956A}">
      <dgm:prSet phldrT="[Text]"/>
      <dgm:spPr/>
      <dgm:t>
        <a:bodyPr/>
        <a:lstStyle/>
        <a:p>
          <a:r>
            <a:rPr lang="en-US" dirty="0"/>
            <a:t>2020</a:t>
          </a:r>
          <a:endParaRPr lang="id-ID" dirty="0"/>
        </a:p>
      </dgm:t>
    </dgm:pt>
    <dgm:pt modelId="{C344F44D-0D32-43FD-B762-4A40080397E1}" type="parTrans" cxnId="{95318FB3-5481-4822-A456-1252DABA1342}">
      <dgm:prSet/>
      <dgm:spPr/>
      <dgm:t>
        <a:bodyPr/>
        <a:lstStyle/>
        <a:p>
          <a:endParaRPr lang="id-ID"/>
        </a:p>
      </dgm:t>
    </dgm:pt>
    <dgm:pt modelId="{DAE6BAD6-77A6-48A7-9994-D45285C5D40C}" type="sibTrans" cxnId="{95318FB3-5481-4822-A456-1252DABA1342}">
      <dgm:prSet/>
      <dgm:spPr/>
      <dgm:t>
        <a:bodyPr/>
        <a:lstStyle/>
        <a:p>
          <a:endParaRPr lang="id-ID"/>
        </a:p>
      </dgm:t>
    </dgm:pt>
    <dgm:pt modelId="{9EA6CE34-13B1-4825-82BC-BB99D068E85E}" type="pres">
      <dgm:prSet presAssocID="{2285BA19-9140-4E9A-A0E1-533A62D7A356}" presName="arrowDiagram" presStyleCnt="0">
        <dgm:presLayoutVars>
          <dgm:chMax val="5"/>
          <dgm:dir/>
          <dgm:resizeHandles val="exact"/>
        </dgm:presLayoutVars>
      </dgm:prSet>
      <dgm:spPr/>
    </dgm:pt>
    <dgm:pt modelId="{6A7C79F4-2BD3-464E-96EE-3CCA5E76AACB}" type="pres">
      <dgm:prSet presAssocID="{2285BA19-9140-4E9A-A0E1-533A62D7A356}" presName="arrow" presStyleLbl="bgShp" presStyleIdx="0" presStyleCnt="1"/>
      <dgm:spPr/>
    </dgm:pt>
    <dgm:pt modelId="{97C7F332-31FB-44F1-8AEA-BBF6DE7B9761}" type="pres">
      <dgm:prSet presAssocID="{2285BA19-9140-4E9A-A0E1-533A62D7A356}" presName="arrowDiagram4" presStyleCnt="0"/>
      <dgm:spPr/>
    </dgm:pt>
    <dgm:pt modelId="{418B0DF9-34F1-4AAE-B41C-E0F40A3B6DB1}" type="pres">
      <dgm:prSet presAssocID="{E035760F-29E9-43BA-A55F-1DDA4BFA5364}" presName="bullet4a" presStyleLbl="node1" presStyleIdx="0" presStyleCnt="4"/>
      <dgm:spPr/>
    </dgm:pt>
    <dgm:pt modelId="{EF2FD644-9255-4581-8849-E913D9A6C5D2}" type="pres">
      <dgm:prSet presAssocID="{E035760F-29E9-43BA-A55F-1DDA4BFA5364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E9C054-4D61-4057-A396-0877069D5E38}" type="pres">
      <dgm:prSet presAssocID="{4B5D3F41-59D7-4D1D-AC59-E2898560D98A}" presName="bullet4b" presStyleLbl="node1" presStyleIdx="1" presStyleCnt="4"/>
      <dgm:spPr/>
    </dgm:pt>
    <dgm:pt modelId="{5BFBC9EC-2DBF-42D2-AE0B-CF92C8E573E4}" type="pres">
      <dgm:prSet presAssocID="{4B5D3F41-59D7-4D1D-AC59-E2898560D98A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9C90EC-1835-4D66-8028-3D500938F837}" type="pres">
      <dgm:prSet presAssocID="{44953DB4-131C-46F8-BD71-3279110331F8}" presName="bullet4c" presStyleLbl="node1" presStyleIdx="2" presStyleCnt="4"/>
      <dgm:spPr/>
    </dgm:pt>
    <dgm:pt modelId="{E785DF80-E566-4613-8D5C-5537A597D845}" type="pres">
      <dgm:prSet presAssocID="{44953DB4-131C-46F8-BD71-3279110331F8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0FE903-6449-41B2-A62C-D35E2E2CCA07}" type="pres">
      <dgm:prSet presAssocID="{C350FEC7-9C0D-4742-B108-490062D9956A}" presName="bullet4d" presStyleLbl="node1" presStyleIdx="3" presStyleCnt="4"/>
      <dgm:spPr/>
    </dgm:pt>
    <dgm:pt modelId="{64C088E2-B193-4A10-B4D6-DB24F1B5B912}" type="pres">
      <dgm:prSet presAssocID="{C350FEC7-9C0D-4742-B108-490062D9956A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2CFFC9-C442-44D7-B446-772B07DFB509}" srcId="{2285BA19-9140-4E9A-A0E1-533A62D7A356}" destId="{4B5D3F41-59D7-4D1D-AC59-E2898560D98A}" srcOrd="1" destOrd="0" parTransId="{6E75A0FB-3FBD-4BB0-9AED-8922388EA179}" sibTransId="{3B913A94-2AD6-4140-BA74-CE8B210A5AF4}"/>
    <dgm:cxn modelId="{D2550C4E-79C0-47C1-B1ED-955D86DBA651}" srcId="{2285BA19-9140-4E9A-A0E1-533A62D7A356}" destId="{44953DB4-131C-46F8-BD71-3279110331F8}" srcOrd="2" destOrd="0" parTransId="{D6CA1157-CD8F-4FBE-A9F2-DECF561C9123}" sibTransId="{F761F376-9A59-456C-8EBA-4085CFAB5D47}"/>
    <dgm:cxn modelId="{16BD43D0-4D71-4FE7-AF9C-F15FC3196E98}" srcId="{2285BA19-9140-4E9A-A0E1-533A62D7A356}" destId="{E035760F-29E9-43BA-A55F-1DDA4BFA5364}" srcOrd="0" destOrd="0" parTransId="{1C6786FE-A6ED-4958-85B3-2D00181C29C7}" sibTransId="{1F065B29-83F3-4992-AE22-7D1BE42CB3CC}"/>
    <dgm:cxn modelId="{95318FB3-5481-4822-A456-1252DABA1342}" srcId="{2285BA19-9140-4E9A-A0E1-533A62D7A356}" destId="{C350FEC7-9C0D-4742-B108-490062D9956A}" srcOrd="3" destOrd="0" parTransId="{C344F44D-0D32-43FD-B762-4A40080397E1}" sibTransId="{DAE6BAD6-77A6-48A7-9994-D45285C5D40C}"/>
    <dgm:cxn modelId="{D89E46DB-005C-4AF2-AC4A-A4B742978BA4}" type="presOf" srcId="{4B5D3F41-59D7-4D1D-AC59-E2898560D98A}" destId="{5BFBC9EC-2DBF-42D2-AE0B-CF92C8E573E4}" srcOrd="0" destOrd="0" presId="urn:microsoft.com/office/officeart/2005/8/layout/arrow2"/>
    <dgm:cxn modelId="{CAB387C7-B3CA-4365-AE64-B136789D97DD}" type="presOf" srcId="{2285BA19-9140-4E9A-A0E1-533A62D7A356}" destId="{9EA6CE34-13B1-4825-82BC-BB99D068E85E}" srcOrd="0" destOrd="0" presId="urn:microsoft.com/office/officeart/2005/8/layout/arrow2"/>
    <dgm:cxn modelId="{86E564F6-DC78-43BB-BA14-02A0FDD5130A}" type="presOf" srcId="{E035760F-29E9-43BA-A55F-1DDA4BFA5364}" destId="{EF2FD644-9255-4581-8849-E913D9A6C5D2}" srcOrd="0" destOrd="0" presId="urn:microsoft.com/office/officeart/2005/8/layout/arrow2"/>
    <dgm:cxn modelId="{C4119E78-CDF3-4913-B4BA-6A666EE3B7C9}" type="presOf" srcId="{C350FEC7-9C0D-4742-B108-490062D9956A}" destId="{64C088E2-B193-4A10-B4D6-DB24F1B5B912}" srcOrd="0" destOrd="0" presId="urn:microsoft.com/office/officeart/2005/8/layout/arrow2"/>
    <dgm:cxn modelId="{3037D6C3-A0D8-4C3A-BD5C-9B21EF96456E}" type="presOf" srcId="{44953DB4-131C-46F8-BD71-3279110331F8}" destId="{E785DF80-E566-4613-8D5C-5537A597D845}" srcOrd="0" destOrd="0" presId="urn:microsoft.com/office/officeart/2005/8/layout/arrow2"/>
    <dgm:cxn modelId="{96556D9A-8968-491E-A256-505CE8A1ADAA}" type="presParOf" srcId="{9EA6CE34-13B1-4825-82BC-BB99D068E85E}" destId="{6A7C79F4-2BD3-464E-96EE-3CCA5E76AACB}" srcOrd="0" destOrd="0" presId="urn:microsoft.com/office/officeart/2005/8/layout/arrow2"/>
    <dgm:cxn modelId="{767F2A0A-7600-4F03-BEBF-2D86088CF389}" type="presParOf" srcId="{9EA6CE34-13B1-4825-82BC-BB99D068E85E}" destId="{97C7F332-31FB-44F1-8AEA-BBF6DE7B9761}" srcOrd="1" destOrd="0" presId="urn:microsoft.com/office/officeart/2005/8/layout/arrow2"/>
    <dgm:cxn modelId="{783F6748-B5D7-488E-944C-24186620C7A5}" type="presParOf" srcId="{97C7F332-31FB-44F1-8AEA-BBF6DE7B9761}" destId="{418B0DF9-34F1-4AAE-B41C-E0F40A3B6DB1}" srcOrd="0" destOrd="0" presId="urn:microsoft.com/office/officeart/2005/8/layout/arrow2"/>
    <dgm:cxn modelId="{5E278C61-2786-46F7-A6A8-359E099EDFF5}" type="presParOf" srcId="{97C7F332-31FB-44F1-8AEA-BBF6DE7B9761}" destId="{EF2FD644-9255-4581-8849-E913D9A6C5D2}" srcOrd="1" destOrd="0" presId="urn:microsoft.com/office/officeart/2005/8/layout/arrow2"/>
    <dgm:cxn modelId="{71B2A28D-44AB-4DE1-B07C-E4E0C4B56195}" type="presParOf" srcId="{97C7F332-31FB-44F1-8AEA-BBF6DE7B9761}" destId="{58E9C054-4D61-4057-A396-0877069D5E38}" srcOrd="2" destOrd="0" presId="urn:microsoft.com/office/officeart/2005/8/layout/arrow2"/>
    <dgm:cxn modelId="{89D2FEAA-D956-4C30-B3C8-AAB05D551A9B}" type="presParOf" srcId="{97C7F332-31FB-44F1-8AEA-BBF6DE7B9761}" destId="{5BFBC9EC-2DBF-42D2-AE0B-CF92C8E573E4}" srcOrd="3" destOrd="0" presId="urn:microsoft.com/office/officeart/2005/8/layout/arrow2"/>
    <dgm:cxn modelId="{08A12C4C-9210-4AD8-9E1D-E0B181F51B39}" type="presParOf" srcId="{97C7F332-31FB-44F1-8AEA-BBF6DE7B9761}" destId="{B49C90EC-1835-4D66-8028-3D500938F837}" srcOrd="4" destOrd="0" presId="urn:microsoft.com/office/officeart/2005/8/layout/arrow2"/>
    <dgm:cxn modelId="{9D376968-C52F-493D-9A77-880B3FBFA497}" type="presParOf" srcId="{97C7F332-31FB-44F1-8AEA-BBF6DE7B9761}" destId="{E785DF80-E566-4613-8D5C-5537A597D845}" srcOrd="5" destOrd="0" presId="urn:microsoft.com/office/officeart/2005/8/layout/arrow2"/>
    <dgm:cxn modelId="{DD29FFF6-F230-4B3B-AC61-B2F3B1F24CB7}" type="presParOf" srcId="{97C7F332-31FB-44F1-8AEA-BBF6DE7B9761}" destId="{FA0FE903-6449-41B2-A62C-D35E2E2CCA07}" srcOrd="6" destOrd="0" presId="urn:microsoft.com/office/officeart/2005/8/layout/arrow2"/>
    <dgm:cxn modelId="{6EC3904C-03A6-4B33-8055-03C77B9CC8F5}" type="presParOf" srcId="{97C7F332-31FB-44F1-8AEA-BBF6DE7B9761}" destId="{64C088E2-B193-4A10-B4D6-DB24F1B5B912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1B4D5C-2C6E-45CE-9862-73ADCEFD76DE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05A5F0-71B0-44A5-886A-794AAA2A1923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2400" dirty="0" smtClean="0"/>
            <a:t>Operator</a:t>
          </a:r>
        </a:p>
        <a:p>
          <a:pPr>
            <a:spcAft>
              <a:spcPts val="0"/>
            </a:spcAft>
          </a:pPr>
          <a:r>
            <a:rPr lang="en-US" sz="2400" dirty="0" smtClean="0"/>
            <a:t>=</a:t>
          </a:r>
        </a:p>
        <a:p>
          <a:pPr>
            <a:spcAft>
              <a:spcPts val="0"/>
            </a:spcAft>
          </a:pPr>
          <a:r>
            <a:rPr lang="en-US" sz="2400" dirty="0" smtClean="0"/>
            <a:t>BP/BPP</a:t>
          </a:r>
          <a:endParaRPr lang="en-US" sz="2400" dirty="0"/>
        </a:p>
      </dgm:t>
    </dgm:pt>
    <dgm:pt modelId="{B6E11004-D1CF-46FB-ABC6-B6A489034FBD}" type="parTrans" cxnId="{FAF3C1BF-3A1B-4C38-9454-5F44ABF70CF4}">
      <dgm:prSet/>
      <dgm:spPr/>
      <dgm:t>
        <a:bodyPr/>
        <a:lstStyle/>
        <a:p>
          <a:endParaRPr lang="en-US"/>
        </a:p>
      </dgm:t>
    </dgm:pt>
    <dgm:pt modelId="{BA457D43-D6A6-4DC4-8120-025B524D9C41}" type="sibTrans" cxnId="{FAF3C1BF-3A1B-4C38-9454-5F44ABF70CF4}">
      <dgm:prSet/>
      <dgm:spPr/>
      <dgm:t>
        <a:bodyPr/>
        <a:lstStyle/>
        <a:p>
          <a:endParaRPr lang="en-US"/>
        </a:p>
      </dgm:t>
    </dgm:pt>
    <dgm:pt modelId="{CFE99237-BE19-4A23-B1E6-DFF5AC571DCE}">
      <dgm:prSet phldrT="[Text]"/>
      <dgm:spPr/>
      <dgm:t>
        <a:bodyPr/>
        <a:lstStyle/>
        <a:p>
          <a:r>
            <a:rPr lang="en-US" dirty="0" smtClean="0"/>
            <a:t>Executor </a:t>
          </a:r>
        </a:p>
        <a:p>
          <a:r>
            <a:rPr lang="en-US" dirty="0" smtClean="0"/>
            <a:t>=</a:t>
          </a:r>
        </a:p>
        <a:p>
          <a:r>
            <a:rPr lang="en-US" dirty="0" smtClean="0"/>
            <a:t>PA/KPA</a:t>
          </a:r>
          <a:endParaRPr lang="en-US" dirty="0"/>
        </a:p>
      </dgm:t>
    </dgm:pt>
    <dgm:pt modelId="{059F3AA2-5CD1-42C9-BC96-9185711671FC}" type="parTrans" cxnId="{7431F328-9F20-4A14-B3C0-E780CC864055}">
      <dgm:prSet/>
      <dgm:spPr/>
      <dgm:t>
        <a:bodyPr/>
        <a:lstStyle/>
        <a:p>
          <a:endParaRPr lang="en-US"/>
        </a:p>
      </dgm:t>
    </dgm:pt>
    <dgm:pt modelId="{58953E11-A1CD-42FA-AEE0-35EA7B6C4B79}" type="sibTrans" cxnId="{7431F328-9F20-4A14-B3C0-E780CC864055}">
      <dgm:prSet/>
      <dgm:spPr/>
      <dgm:t>
        <a:bodyPr/>
        <a:lstStyle/>
        <a:p>
          <a:endParaRPr lang="en-US"/>
        </a:p>
      </dgm:t>
    </dgm:pt>
    <dgm:pt modelId="{C5FC03BC-A386-4731-9077-D0B86299D1C6}">
      <dgm:prSet phldrT="[Text]"/>
      <dgm:spPr/>
      <dgm:t>
        <a:bodyPr/>
        <a:lstStyle/>
        <a:p>
          <a:pPr>
            <a:spcAft>
              <a:spcPts val="0"/>
            </a:spcAft>
          </a:pPr>
          <a:r>
            <a:rPr lang="en-US" dirty="0" smtClean="0"/>
            <a:t>Checker</a:t>
          </a:r>
        </a:p>
        <a:p>
          <a:pPr>
            <a:spcAft>
              <a:spcPts val="0"/>
            </a:spcAft>
          </a:pPr>
          <a:r>
            <a:rPr lang="en-US" dirty="0" smtClean="0"/>
            <a:t>=</a:t>
          </a:r>
        </a:p>
        <a:p>
          <a:pPr>
            <a:spcAft>
              <a:spcPts val="0"/>
            </a:spcAft>
          </a:pPr>
          <a:r>
            <a:rPr lang="en-US" dirty="0" smtClean="0"/>
            <a:t>PPK/</a:t>
          </a:r>
          <a:r>
            <a:rPr lang="en-US" dirty="0" err="1" smtClean="0"/>
            <a:t>Kasubag</a:t>
          </a:r>
          <a:r>
            <a:rPr lang="en-US" dirty="0" smtClean="0"/>
            <a:t> Keu</a:t>
          </a:r>
          <a:endParaRPr lang="en-US" dirty="0"/>
        </a:p>
      </dgm:t>
    </dgm:pt>
    <dgm:pt modelId="{F53F9DF5-EC47-4962-B53D-37E43DA57397}" type="parTrans" cxnId="{54EDC3BE-6757-4D99-8356-8CA7FD0B419A}">
      <dgm:prSet/>
      <dgm:spPr/>
      <dgm:t>
        <a:bodyPr/>
        <a:lstStyle/>
        <a:p>
          <a:endParaRPr lang="en-US"/>
        </a:p>
      </dgm:t>
    </dgm:pt>
    <dgm:pt modelId="{05FF9ECC-5164-483F-B9A7-43D9DA24EAA3}" type="sibTrans" cxnId="{54EDC3BE-6757-4D99-8356-8CA7FD0B419A}">
      <dgm:prSet/>
      <dgm:spPr/>
      <dgm:t>
        <a:bodyPr/>
        <a:lstStyle/>
        <a:p>
          <a:endParaRPr lang="en-US"/>
        </a:p>
      </dgm:t>
    </dgm:pt>
    <dgm:pt modelId="{DBD70D5F-6382-4CED-A7AE-30B88B645BF7}" type="pres">
      <dgm:prSet presAssocID="{8C1B4D5C-2C6E-45CE-9862-73ADCEFD76D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A02801C-74A4-4DD7-B721-84F337EEBC94}" type="pres">
      <dgm:prSet presAssocID="{8C1B4D5C-2C6E-45CE-9862-73ADCEFD76DE}" presName="cycle" presStyleCnt="0"/>
      <dgm:spPr/>
    </dgm:pt>
    <dgm:pt modelId="{EAFF55BF-3F92-4618-A877-6C88D937D9B2}" type="pres">
      <dgm:prSet presAssocID="{5D05A5F0-71B0-44A5-886A-794AAA2A1923}" presName="nodeFirstNode" presStyleLbl="node1" presStyleIdx="0" presStyleCnt="3" custRadScaleRad="100065" custRadScaleInc="10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B7D642-5694-46CE-B954-32D92A865860}" type="pres">
      <dgm:prSet presAssocID="{BA457D43-D6A6-4DC4-8120-025B524D9C41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0D2B4849-70E7-4ABE-8ECC-C48144A901F1}" type="pres">
      <dgm:prSet presAssocID="{CFE99237-BE19-4A23-B1E6-DFF5AC571DCE}" presName="nodeFollowingNodes" presStyleLbl="node1" presStyleIdx="1" presStyleCnt="3" custScaleY="1419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BC3284-92CE-4C96-AD02-D4A2040A7FE6}" type="pres">
      <dgm:prSet presAssocID="{C5FC03BC-A386-4731-9077-D0B86299D1C6}" presName="nodeFollowingNodes" presStyleLbl="node1" presStyleIdx="2" presStyleCnt="3" custScaleY="1349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EDC3BE-6757-4D99-8356-8CA7FD0B419A}" srcId="{8C1B4D5C-2C6E-45CE-9862-73ADCEFD76DE}" destId="{C5FC03BC-A386-4731-9077-D0B86299D1C6}" srcOrd="2" destOrd="0" parTransId="{F53F9DF5-EC47-4962-B53D-37E43DA57397}" sibTransId="{05FF9ECC-5164-483F-B9A7-43D9DA24EAA3}"/>
    <dgm:cxn modelId="{FAF3C1BF-3A1B-4C38-9454-5F44ABF70CF4}" srcId="{8C1B4D5C-2C6E-45CE-9862-73ADCEFD76DE}" destId="{5D05A5F0-71B0-44A5-886A-794AAA2A1923}" srcOrd="0" destOrd="0" parTransId="{B6E11004-D1CF-46FB-ABC6-B6A489034FBD}" sibTransId="{BA457D43-D6A6-4DC4-8120-025B524D9C41}"/>
    <dgm:cxn modelId="{574638A1-60AA-4A93-A553-2B0BE7D36A84}" type="presOf" srcId="{8C1B4D5C-2C6E-45CE-9862-73ADCEFD76DE}" destId="{DBD70D5F-6382-4CED-A7AE-30B88B645BF7}" srcOrd="0" destOrd="0" presId="urn:microsoft.com/office/officeart/2005/8/layout/cycle3"/>
    <dgm:cxn modelId="{F2FF5814-4EB3-46C7-BABE-8BD3108F5C85}" type="presOf" srcId="{CFE99237-BE19-4A23-B1E6-DFF5AC571DCE}" destId="{0D2B4849-70E7-4ABE-8ECC-C48144A901F1}" srcOrd="0" destOrd="0" presId="urn:microsoft.com/office/officeart/2005/8/layout/cycle3"/>
    <dgm:cxn modelId="{C7CFA6BD-7756-496B-AD9E-29E13CB950C6}" type="presOf" srcId="{5D05A5F0-71B0-44A5-886A-794AAA2A1923}" destId="{EAFF55BF-3F92-4618-A877-6C88D937D9B2}" srcOrd="0" destOrd="0" presId="urn:microsoft.com/office/officeart/2005/8/layout/cycle3"/>
    <dgm:cxn modelId="{1A9C345E-477A-4A0F-B777-BCFF682AA42E}" type="presOf" srcId="{C5FC03BC-A386-4731-9077-D0B86299D1C6}" destId="{B4BC3284-92CE-4C96-AD02-D4A2040A7FE6}" srcOrd="0" destOrd="0" presId="urn:microsoft.com/office/officeart/2005/8/layout/cycle3"/>
    <dgm:cxn modelId="{7431F328-9F20-4A14-B3C0-E780CC864055}" srcId="{8C1B4D5C-2C6E-45CE-9862-73ADCEFD76DE}" destId="{CFE99237-BE19-4A23-B1E6-DFF5AC571DCE}" srcOrd="1" destOrd="0" parTransId="{059F3AA2-5CD1-42C9-BC96-9185711671FC}" sibTransId="{58953E11-A1CD-42FA-AEE0-35EA7B6C4B79}"/>
    <dgm:cxn modelId="{B54AF47C-595A-4871-ADEE-8E3DC04DFD56}" type="presOf" srcId="{BA457D43-D6A6-4DC4-8120-025B524D9C41}" destId="{54B7D642-5694-46CE-B954-32D92A865860}" srcOrd="0" destOrd="0" presId="urn:microsoft.com/office/officeart/2005/8/layout/cycle3"/>
    <dgm:cxn modelId="{BD1E0D51-89B0-4777-81C2-338B6540C1DB}" type="presParOf" srcId="{DBD70D5F-6382-4CED-A7AE-30B88B645BF7}" destId="{EA02801C-74A4-4DD7-B721-84F337EEBC94}" srcOrd="0" destOrd="0" presId="urn:microsoft.com/office/officeart/2005/8/layout/cycle3"/>
    <dgm:cxn modelId="{F92D8118-9CC7-481A-B1F6-1A0CAE9DDC7A}" type="presParOf" srcId="{EA02801C-74A4-4DD7-B721-84F337EEBC94}" destId="{EAFF55BF-3F92-4618-A877-6C88D937D9B2}" srcOrd="0" destOrd="0" presId="urn:microsoft.com/office/officeart/2005/8/layout/cycle3"/>
    <dgm:cxn modelId="{A9914DB8-66E2-4C31-B293-AF842B7A254A}" type="presParOf" srcId="{EA02801C-74A4-4DD7-B721-84F337EEBC94}" destId="{54B7D642-5694-46CE-B954-32D92A865860}" srcOrd="1" destOrd="0" presId="urn:microsoft.com/office/officeart/2005/8/layout/cycle3"/>
    <dgm:cxn modelId="{DFADBFE6-2C05-48FC-BC47-8A1F0FB3D13B}" type="presParOf" srcId="{EA02801C-74A4-4DD7-B721-84F337EEBC94}" destId="{0D2B4849-70E7-4ABE-8ECC-C48144A901F1}" srcOrd="2" destOrd="0" presId="urn:microsoft.com/office/officeart/2005/8/layout/cycle3"/>
    <dgm:cxn modelId="{847548BB-20AC-48D2-81C4-3B3F553443EB}" type="presParOf" srcId="{EA02801C-74A4-4DD7-B721-84F337EEBC94}" destId="{B4BC3284-92CE-4C96-AD02-D4A2040A7FE6}" srcOrd="3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5E8C88-52B8-408B-9057-29790D1D2F6E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80FE4B-97F4-476A-9031-573A0659D47B}">
      <dgm:prSet phldrT="[Text]"/>
      <dgm:spPr/>
      <dgm:t>
        <a:bodyPr/>
        <a:lstStyle/>
        <a:p>
          <a:r>
            <a:rPr lang="en-US" dirty="0" smtClean="0"/>
            <a:t>Operator/Checker/executor</a:t>
          </a:r>
          <a:endParaRPr lang="en-US" dirty="0"/>
        </a:p>
      </dgm:t>
    </dgm:pt>
    <dgm:pt modelId="{B908BD8A-8DE3-4C28-8F7E-30E8551E18FD}" type="parTrans" cxnId="{1614526A-F3BB-4382-8216-785F600339D8}">
      <dgm:prSet/>
      <dgm:spPr/>
      <dgm:t>
        <a:bodyPr/>
        <a:lstStyle/>
        <a:p>
          <a:endParaRPr lang="en-US"/>
        </a:p>
      </dgm:t>
    </dgm:pt>
    <dgm:pt modelId="{FB03435A-90B5-40F7-A294-A5AFAB7F3019}" type="sibTrans" cxnId="{1614526A-F3BB-4382-8216-785F600339D8}">
      <dgm:prSet/>
      <dgm:spPr/>
      <dgm:t>
        <a:bodyPr/>
        <a:lstStyle/>
        <a:p>
          <a:endParaRPr lang="en-US"/>
        </a:p>
      </dgm:t>
    </dgm:pt>
    <dgm:pt modelId="{9DDEFFBE-8658-4781-B49F-B83E143B7EA0}">
      <dgm:prSet phldrT="[Text]"/>
      <dgm:spPr/>
      <dgm:t>
        <a:bodyPr/>
        <a:lstStyle/>
        <a:p>
          <a:r>
            <a:rPr lang="en-US" dirty="0" err="1" smtClean="0"/>
            <a:t>Coorporate</a:t>
          </a:r>
          <a:endParaRPr lang="en-US" dirty="0"/>
        </a:p>
      </dgm:t>
    </dgm:pt>
    <dgm:pt modelId="{DC2EFB99-7E48-4CCE-A92F-EE73455C563C}" type="parTrans" cxnId="{1ACF8B76-7E53-480B-A421-BE8FDFF5C688}">
      <dgm:prSet/>
      <dgm:spPr/>
      <dgm:t>
        <a:bodyPr/>
        <a:lstStyle/>
        <a:p>
          <a:endParaRPr lang="en-US"/>
        </a:p>
      </dgm:t>
    </dgm:pt>
    <dgm:pt modelId="{6207DF16-5919-4D35-A108-E9CD17089ACB}" type="sibTrans" cxnId="{1ACF8B76-7E53-480B-A421-BE8FDFF5C688}">
      <dgm:prSet/>
      <dgm:spPr/>
      <dgm:t>
        <a:bodyPr/>
        <a:lstStyle/>
        <a:p>
          <a:endParaRPr lang="en-US"/>
        </a:p>
      </dgm:t>
    </dgm:pt>
    <dgm:pt modelId="{856DCB5C-839A-490D-82DD-DB61F0EDD9EB}">
      <dgm:prSet phldrT="[Text]"/>
      <dgm:spPr/>
      <dgm:t>
        <a:bodyPr/>
        <a:lstStyle/>
        <a:p>
          <a:r>
            <a:rPr lang="en-US" dirty="0" smtClean="0"/>
            <a:t>User ID</a:t>
          </a:r>
          <a:endParaRPr lang="en-US" dirty="0"/>
        </a:p>
      </dgm:t>
    </dgm:pt>
    <dgm:pt modelId="{DCBC79D8-10A5-4EA1-ACAD-067830060C73}" type="parTrans" cxnId="{932A9DF3-9416-4337-BD28-279863C2CFAC}">
      <dgm:prSet/>
      <dgm:spPr/>
      <dgm:t>
        <a:bodyPr/>
        <a:lstStyle/>
        <a:p>
          <a:endParaRPr lang="en-US"/>
        </a:p>
      </dgm:t>
    </dgm:pt>
    <dgm:pt modelId="{97110C8D-81CA-473C-A166-665A983C6C6C}" type="sibTrans" cxnId="{932A9DF3-9416-4337-BD28-279863C2CFAC}">
      <dgm:prSet/>
      <dgm:spPr/>
      <dgm:t>
        <a:bodyPr/>
        <a:lstStyle/>
        <a:p>
          <a:endParaRPr lang="en-US"/>
        </a:p>
      </dgm:t>
    </dgm:pt>
    <dgm:pt modelId="{8001DE93-BB4B-40D8-8708-89B29B332A24}">
      <dgm:prSet phldrT="[Text]"/>
      <dgm:spPr/>
      <dgm:t>
        <a:bodyPr/>
        <a:lstStyle/>
        <a:p>
          <a:r>
            <a:rPr lang="en-US" dirty="0" smtClean="0"/>
            <a:t>Password</a:t>
          </a:r>
          <a:endParaRPr lang="en-US" dirty="0"/>
        </a:p>
      </dgm:t>
    </dgm:pt>
    <dgm:pt modelId="{A925AB71-B879-4855-9520-230D0CCA74A4}" type="parTrans" cxnId="{7179305C-F469-46A5-9032-E74B1961A3EC}">
      <dgm:prSet/>
      <dgm:spPr/>
      <dgm:t>
        <a:bodyPr/>
        <a:lstStyle/>
        <a:p>
          <a:endParaRPr lang="en-US"/>
        </a:p>
      </dgm:t>
    </dgm:pt>
    <dgm:pt modelId="{BA023669-E696-43C7-9898-5A66EA9C3BAF}" type="sibTrans" cxnId="{7179305C-F469-46A5-9032-E74B1961A3EC}">
      <dgm:prSet/>
      <dgm:spPr/>
      <dgm:t>
        <a:bodyPr/>
        <a:lstStyle/>
        <a:p>
          <a:endParaRPr lang="en-US"/>
        </a:p>
      </dgm:t>
    </dgm:pt>
    <dgm:pt modelId="{8DABF17B-3B4F-4A9A-A3FF-587F321AB72F}">
      <dgm:prSet/>
      <dgm:spPr/>
      <dgm:t>
        <a:bodyPr/>
        <a:lstStyle/>
        <a:p>
          <a:r>
            <a:rPr lang="en-US" dirty="0" smtClean="0"/>
            <a:t>PIN</a:t>
          </a:r>
          <a:endParaRPr lang="en-US" dirty="0"/>
        </a:p>
      </dgm:t>
    </dgm:pt>
    <dgm:pt modelId="{03B60E49-C028-4380-B634-04F952ADA4F0}" type="parTrans" cxnId="{427DB9B2-454F-4D16-8257-255C3B2E848C}">
      <dgm:prSet/>
      <dgm:spPr/>
      <dgm:t>
        <a:bodyPr/>
        <a:lstStyle/>
        <a:p>
          <a:endParaRPr lang="en-US"/>
        </a:p>
      </dgm:t>
    </dgm:pt>
    <dgm:pt modelId="{868D3F31-B42A-48CE-949C-449273F943D5}" type="sibTrans" cxnId="{427DB9B2-454F-4D16-8257-255C3B2E848C}">
      <dgm:prSet/>
      <dgm:spPr/>
      <dgm:t>
        <a:bodyPr/>
        <a:lstStyle/>
        <a:p>
          <a:endParaRPr lang="en-US"/>
        </a:p>
      </dgm:t>
    </dgm:pt>
    <dgm:pt modelId="{A824F736-121D-4E32-AA66-6C32D17B0549}" type="pres">
      <dgm:prSet presAssocID="{E85E8C88-52B8-408B-9057-29790D1D2F6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560C5A-DBC5-48D0-AFD0-00DCDEB53BD9}" type="pres">
      <dgm:prSet presAssocID="{5380FE4B-97F4-476A-9031-573A0659D47B}" presName="roof" presStyleLbl="dkBgShp" presStyleIdx="0" presStyleCnt="2"/>
      <dgm:spPr/>
      <dgm:t>
        <a:bodyPr/>
        <a:lstStyle/>
        <a:p>
          <a:endParaRPr lang="en-US"/>
        </a:p>
      </dgm:t>
    </dgm:pt>
    <dgm:pt modelId="{8FB6C5CC-4FB8-46BD-B696-DF6343DC715B}" type="pres">
      <dgm:prSet presAssocID="{5380FE4B-97F4-476A-9031-573A0659D47B}" presName="pillars" presStyleCnt="0"/>
      <dgm:spPr/>
    </dgm:pt>
    <dgm:pt modelId="{22A98A17-955A-405F-9D3F-EBF7273D0784}" type="pres">
      <dgm:prSet presAssocID="{5380FE4B-97F4-476A-9031-573A0659D47B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B95027-D947-4F2E-BCBA-2A3FD4D2E136}" type="pres">
      <dgm:prSet presAssocID="{856DCB5C-839A-490D-82DD-DB61F0EDD9EB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7B4437-C1CB-4FC6-A9E1-2046FF6D5C60}" type="pres">
      <dgm:prSet presAssocID="{8001DE93-BB4B-40D8-8708-89B29B332A24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DB2506-4BDE-43F1-9DA1-76F35892ABF2}" type="pres">
      <dgm:prSet presAssocID="{8DABF17B-3B4F-4A9A-A3FF-587F321AB72F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8E7A03-6566-485C-A41F-DBE0F3381F1F}" type="pres">
      <dgm:prSet presAssocID="{5380FE4B-97F4-476A-9031-573A0659D47B}" presName="base" presStyleLbl="dkBgShp" presStyleIdx="1" presStyleCnt="2"/>
      <dgm:spPr/>
    </dgm:pt>
  </dgm:ptLst>
  <dgm:cxnLst>
    <dgm:cxn modelId="{7179305C-F469-46A5-9032-E74B1961A3EC}" srcId="{5380FE4B-97F4-476A-9031-573A0659D47B}" destId="{8001DE93-BB4B-40D8-8708-89B29B332A24}" srcOrd="2" destOrd="0" parTransId="{A925AB71-B879-4855-9520-230D0CCA74A4}" sibTransId="{BA023669-E696-43C7-9898-5A66EA9C3BAF}"/>
    <dgm:cxn modelId="{F1E9C884-E244-4DA2-9F53-61E2C2AF36AB}" type="presOf" srcId="{9DDEFFBE-8658-4781-B49F-B83E143B7EA0}" destId="{22A98A17-955A-405F-9D3F-EBF7273D0784}" srcOrd="0" destOrd="0" presId="urn:microsoft.com/office/officeart/2005/8/layout/hList3"/>
    <dgm:cxn modelId="{22A9480E-96C5-4E5E-AC3C-924F43667102}" type="presOf" srcId="{8DABF17B-3B4F-4A9A-A3FF-587F321AB72F}" destId="{E6DB2506-4BDE-43F1-9DA1-76F35892ABF2}" srcOrd="0" destOrd="0" presId="urn:microsoft.com/office/officeart/2005/8/layout/hList3"/>
    <dgm:cxn modelId="{E06D95DB-85FF-4860-AA32-D1B1132A4842}" type="presOf" srcId="{856DCB5C-839A-490D-82DD-DB61F0EDD9EB}" destId="{65B95027-D947-4F2E-BCBA-2A3FD4D2E136}" srcOrd="0" destOrd="0" presId="urn:microsoft.com/office/officeart/2005/8/layout/hList3"/>
    <dgm:cxn modelId="{93C2BB90-7440-4EB5-AF2E-72558346DA7F}" type="presOf" srcId="{E85E8C88-52B8-408B-9057-29790D1D2F6E}" destId="{A824F736-121D-4E32-AA66-6C32D17B0549}" srcOrd="0" destOrd="0" presId="urn:microsoft.com/office/officeart/2005/8/layout/hList3"/>
    <dgm:cxn modelId="{1ACF8B76-7E53-480B-A421-BE8FDFF5C688}" srcId="{5380FE4B-97F4-476A-9031-573A0659D47B}" destId="{9DDEFFBE-8658-4781-B49F-B83E143B7EA0}" srcOrd="0" destOrd="0" parTransId="{DC2EFB99-7E48-4CCE-A92F-EE73455C563C}" sibTransId="{6207DF16-5919-4D35-A108-E9CD17089ACB}"/>
    <dgm:cxn modelId="{427DB9B2-454F-4D16-8257-255C3B2E848C}" srcId="{5380FE4B-97F4-476A-9031-573A0659D47B}" destId="{8DABF17B-3B4F-4A9A-A3FF-587F321AB72F}" srcOrd="3" destOrd="0" parTransId="{03B60E49-C028-4380-B634-04F952ADA4F0}" sibTransId="{868D3F31-B42A-48CE-949C-449273F943D5}"/>
    <dgm:cxn modelId="{BD1D4FCD-DAAC-4F27-9BD5-5D31175FB116}" type="presOf" srcId="{5380FE4B-97F4-476A-9031-573A0659D47B}" destId="{84560C5A-DBC5-48D0-AFD0-00DCDEB53BD9}" srcOrd="0" destOrd="0" presId="urn:microsoft.com/office/officeart/2005/8/layout/hList3"/>
    <dgm:cxn modelId="{FEB0FFC8-4830-46AA-8F19-9900A7E66626}" type="presOf" srcId="{8001DE93-BB4B-40D8-8708-89B29B332A24}" destId="{967B4437-C1CB-4FC6-A9E1-2046FF6D5C60}" srcOrd="0" destOrd="0" presId="urn:microsoft.com/office/officeart/2005/8/layout/hList3"/>
    <dgm:cxn modelId="{932A9DF3-9416-4337-BD28-279863C2CFAC}" srcId="{5380FE4B-97F4-476A-9031-573A0659D47B}" destId="{856DCB5C-839A-490D-82DD-DB61F0EDD9EB}" srcOrd="1" destOrd="0" parTransId="{DCBC79D8-10A5-4EA1-ACAD-067830060C73}" sibTransId="{97110C8D-81CA-473C-A166-665A983C6C6C}"/>
    <dgm:cxn modelId="{1614526A-F3BB-4382-8216-785F600339D8}" srcId="{E85E8C88-52B8-408B-9057-29790D1D2F6E}" destId="{5380FE4B-97F4-476A-9031-573A0659D47B}" srcOrd="0" destOrd="0" parTransId="{B908BD8A-8DE3-4C28-8F7E-30E8551E18FD}" sibTransId="{FB03435A-90B5-40F7-A294-A5AFAB7F3019}"/>
    <dgm:cxn modelId="{CFD50790-0E59-4286-AB2F-C613DB0BA81A}" type="presParOf" srcId="{A824F736-121D-4E32-AA66-6C32D17B0549}" destId="{84560C5A-DBC5-48D0-AFD0-00DCDEB53BD9}" srcOrd="0" destOrd="0" presId="urn:microsoft.com/office/officeart/2005/8/layout/hList3"/>
    <dgm:cxn modelId="{FE8BF631-5205-4082-ACD3-2CF3E1FE003F}" type="presParOf" srcId="{A824F736-121D-4E32-AA66-6C32D17B0549}" destId="{8FB6C5CC-4FB8-46BD-B696-DF6343DC715B}" srcOrd="1" destOrd="0" presId="urn:microsoft.com/office/officeart/2005/8/layout/hList3"/>
    <dgm:cxn modelId="{21543F3E-DFF2-49BC-94BA-9EA5C26AA015}" type="presParOf" srcId="{8FB6C5CC-4FB8-46BD-B696-DF6343DC715B}" destId="{22A98A17-955A-405F-9D3F-EBF7273D0784}" srcOrd="0" destOrd="0" presId="urn:microsoft.com/office/officeart/2005/8/layout/hList3"/>
    <dgm:cxn modelId="{04FCAEC4-9A03-480B-88A7-62114C0ECA15}" type="presParOf" srcId="{8FB6C5CC-4FB8-46BD-B696-DF6343DC715B}" destId="{65B95027-D947-4F2E-BCBA-2A3FD4D2E136}" srcOrd="1" destOrd="0" presId="urn:microsoft.com/office/officeart/2005/8/layout/hList3"/>
    <dgm:cxn modelId="{D5D7FEFF-4AC6-40D3-B8A8-D17BB8C63115}" type="presParOf" srcId="{8FB6C5CC-4FB8-46BD-B696-DF6343DC715B}" destId="{967B4437-C1CB-4FC6-A9E1-2046FF6D5C60}" srcOrd="2" destOrd="0" presId="urn:microsoft.com/office/officeart/2005/8/layout/hList3"/>
    <dgm:cxn modelId="{2D993163-5D03-4B64-AFD5-28C734ADAA15}" type="presParOf" srcId="{8FB6C5CC-4FB8-46BD-B696-DF6343DC715B}" destId="{E6DB2506-4BDE-43F1-9DA1-76F35892ABF2}" srcOrd="3" destOrd="0" presId="urn:microsoft.com/office/officeart/2005/8/layout/hList3"/>
    <dgm:cxn modelId="{DD93F347-E408-4566-87C7-1A287D522E67}" type="presParOf" srcId="{A824F736-121D-4E32-AA66-6C32D17B0549}" destId="{AB8E7A03-6566-485C-A41F-DBE0F3381F1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C79F4-2BD3-464E-96EE-3CCA5E76AACB}">
      <dsp:nvSpPr>
        <dsp:cNvPr id="0" name=""/>
        <dsp:cNvSpPr/>
      </dsp:nvSpPr>
      <dsp:spPr>
        <a:xfrm>
          <a:off x="1116123" y="0"/>
          <a:ext cx="6336704" cy="3960440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tint val="40000"/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418B0DF9-34F1-4AAE-B41C-E0F40A3B6DB1}">
      <dsp:nvSpPr>
        <dsp:cNvPr id="0" name=""/>
        <dsp:cNvSpPr/>
      </dsp:nvSpPr>
      <dsp:spPr>
        <a:xfrm>
          <a:off x="1740289" y="2944983"/>
          <a:ext cx="145744" cy="14574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2FD644-9255-4581-8849-E913D9A6C5D2}">
      <dsp:nvSpPr>
        <dsp:cNvPr id="0" name=""/>
        <dsp:cNvSpPr/>
      </dsp:nvSpPr>
      <dsp:spPr>
        <a:xfrm>
          <a:off x="1813161" y="3017855"/>
          <a:ext cx="1083576" cy="9425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227" tIns="0" rIns="0" bIns="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2017 </a:t>
          </a:r>
          <a:endParaRPr lang="id-ID" sz="3100" kern="1200" dirty="0"/>
        </a:p>
      </dsp:txBody>
      <dsp:txXfrm>
        <a:off x="1813161" y="3017855"/>
        <a:ext cx="1083576" cy="942584"/>
      </dsp:txXfrm>
    </dsp:sp>
    <dsp:sp modelId="{58E9C054-4D61-4057-A396-0877069D5E38}">
      <dsp:nvSpPr>
        <dsp:cNvPr id="0" name=""/>
        <dsp:cNvSpPr/>
      </dsp:nvSpPr>
      <dsp:spPr>
        <a:xfrm>
          <a:off x="2770003" y="2023784"/>
          <a:ext cx="253468" cy="25346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FBC9EC-2DBF-42D2-AE0B-CF92C8E573E4}">
      <dsp:nvSpPr>
        <dsp:cNvPr id="0" name=""/>
        <dsp:cNvSpPr/>
      </dsp:nvSpPr>
      <dsp:spPr>
        <a:xfrm>
          <a:off x="2896737" y="2150518"/>
          <a:ext cx="1330707" cy="180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308" tIns="0" rIns="0" bIns="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2018</a:t>
          </a:r>
          <a:endParaRPr lang="id-ID" sz="3100" kern="1200" dirty="0"/>
        </a:p>
      </dsp:txBody>
      <dsp:txXfrm>
        <a:off x="2896737" y="2150518"/>
        <a:ext cx="1330707" cy="1809921"/>
      </dsp:txXfrm>
    </dsp:sp>
    <dsp:sp modelId="{B49C90EC-1835-4D66-8028-3D500938F837}">
      <dsp:nvSpPr>
        <dsp:cNvPr id="0" name=""/>
        <dsp:cNvSpPr/>
      </dsp:nvSpPr>
      <dsp:spPr>
        <a:xfrm>
          <a:off x="4084869" y="1344965"/>
          <a:ext cx="335845" cy="33584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85DF80-E566-4613-8D5C-5537A597D845}">
      <dsp:nvSpPr>
        <dsp:cNvPr id="0" name=""/>
        <dsp:cNvSpPr/>
      </dsp:nvSpPr>
      <dsp:spPr>
        <a:xfrm>
          <a:off x="4252792" y="1512888"/>
          <a:ext cx="1330707" cy="2447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57" tIns="0" rIns="0" bIns="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2019</a:t>
          </a:r>
          <a:endParaRPr lang="id-ID" sz="3100" kern="1200" dirty="0"/>
        </a:p>
      </dsp:txBody>
      <dsp:txXfrm>
        <a:off x="4252792" y="1512888"/>
        <a:ext cx="1330707" cy="2447551"/>
      </dsp:txXfrm>
    </dsp:sp>
    <dsp:sp modelId="{FA0FE903-6449-41B2-A62C-D35E2E2CCA07}">
      <dsp:nvSpPr>
        <dsp:cNvPr id="0" name=""/>
        <dsp:cNvSpPr/>
      </dsp:nvSpPr>
      <dsp:spPr>
        <a:xfrm>
          <a:off x="5516964" y="895851"/>
          <a:ext cx="449905" cy="44990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C088E2-B193-4A10-B4D6-DB24F1B5B912}">
      <dsp:nvSpPr>
        <dsp:cNvPr id="0" name=""/>
        <dsp:cNvSpPr/>
      </dsp:nvSpPr>
      <dsp:spPr>
        <a:xfrm>
          <a:off x="5741917" y="1120804"/>
          <a:ext cx="1330707" cy="2839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8396" tIns="0" rIns="0" bIns="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2020</a:t>
          </a:r>
          <a:endParaRPr lang="id-ID" sz="3100" kern="1200" dirty="0"/>
        </a:p>
      </dsp:txBody>
      <dsp:txXfrm>
        <a:off x="5741917" y="1120804"/>
        <a:ext cx="1330707" cy="28396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7D642-5694-46CE-B954-32D92A865860}">
      <dsp:nvSpPr>
        <dsp:cNvPr id="0" name=""/>
        <dsp:cNvSpPr/>
      </dsp:nvSpPr>
      <dsp:spPr>
        <a:xfrm>
          <a:off x="1381116" y="-303384"/>
          <a:ext cx="3383951" cy="3383951"/>
        </a:xfrm>
        <a:prstGeom prst="circularArrow">
          <a:avLst>
            <a:gd name="adj1" fmla="val 5689"/>
            <a:gd name="adj2" fmla="val 340510"/>
            <a:gd name="adj3" fmla="val 12474283"/>
            <a:gd name="adj4" fmla="val 18232368"/>
            <a:gd name="adj5" fmla="val 5908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FF55BF-3F92-4618-A877-6C88D937D9B2}">
      <dsp:nvSpPr>
        <dsp:cNvPr id="0" name=""/>
        <dsp:cNvSpPr/>
      </dsp:nvSpPr>
      <dsp:spPr>
        <a:xfrm>
          <a:off x="1895861" y="-122737"/>
          <a:ext cx="2354460" cy="11772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400" kern="1200" dirty="0" smtClean="0"/>
            <a:t>Operator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400" kern="1200" dirty="0" smtClean="0"/>
            <a:t>=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400" kern="1200" dirty="0" smtClean="0"/>
            <a:t>BP/BPP</a:t>
          </a:r>
          <a:endParaRPr lang="en-US" sz="2400" kern="1200" dirty="0"/>
        </a:p>
      </dsp:txBody>
      <dsp:txXfrm>
        <a:off x="1953329" y="-65269"/>
        <a:ext cx="2239524" cy="1062294"/>
      </dsp:txXfrm>
    </dsp:sp>
    <dsp:sp modelId="{0D2B4849-70E7-4ABE-8ECC-C48144A901F1}">
      <dsp:nvSpPr>
        <dsp:cNvPr id="0" name=""/>
        <dsp:cNvSpPr/>
      </dsp:nvSpPr>
      <dsp:spPr>
        <a:xfrm>
          <a:off x="3153302" y="1851692"/>
          <a:ext cx="2354460" cy="16711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Executor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=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PA/KPA</a:t>
          </a:r>
          <a:endParaRPr lang="en-US" sz="1900" kern="1200" dirty="0"/>
        </a:p>
      </dsp:txBody>
      <dsp:txXfrm>
        <a:off x="3234883" y="1933273"/>
        <a:ext cx="2191298" cy="1508034"/>
      </dsp:txXfrm>
    </dsp:sp>
    <dsp:sp modelId="{B4BC3284-92CE-4C96-AD02-D4A2040A7FE6}">
      <dsp:nvSpPr>
        <dsp:cNvPr id="0" name=""/>
        <dsp:cNvSpPr/>
      </dsp:nvSpPr>
      <dsp:spPr>
        <a:xfrm>
          <a:off x="588236" y="1892730"/>
          <a:ext cx="2354460" cy="15891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kern="1200" dirty="0" smtClean="0"/>
            <a:t>Checker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kern="1200" dirty="0" smtClean="0"/>
            <a:t>=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kern="1200" dirty="0" smtClean="0"/>
            <a:t>PPK/</a:t>
          </a:r>
          <a:r>
            <a:rPr lang="en-US" sz="1800" kern="1200" dirty="0" err="1" smtClean="0"/>
            <a:t>Kasubag</a:t>
          </a:r>
          <a:r>
            <a:rPr lang="en-US" sz="1800" kern="1200" dirty="0" smtClean="0"/>
            <a:t> Keu</a:t>
          </a:r>
          <a:endParaRPr lang="en-US" sz="1800" kern="1200" dirty="0"/>
        </a:p>
      </dsp:txBody>
      <dsp:txXfrm>
        <a:off x="665810" y="1970304"/>
        <a:ext cx="2199312" cy="14339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560C5A-DBC5-48D0-AFD0-00DCDEB53BD9}">
      <dsp:nvSpPr>
        <dsp:cNvPr id="0" name=""/>
        <dsp:cNvSpPr/>
      </dsp:nvSpPr>
      <dsp:spPr>
        <a:xfrm>
          <a:off x="0" y="0"/>
          <a:ext cx="6096000" cy="12192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Operator/Checker/executor</a:t>
          </a:r>
          <a:endParaRPr lang="en-US" sz="3300" kern="1200" dirty="0"/>
        </a:p>
      </dsp:txBody>
      <dsp:txXfrm>
        <a:off x="0" y="0"/>
        <a:ext cx="6096000" cy="1219200"/>
      </dsp:txXfrm>
    </dsp:sp>
    <dsp:sp modelId="{22A98A17-955A-405F-9D3F-EBF7273D0784}">
      <dsp:nvSpPr>
        <dsp:cNvPr id="0" name=""/>
        <dsp:cNvSpPr/>
      </dsp:nvSpPr>
      <dsp:spPr>
        <a:xfrm>
          <a:off x="0" y="1219200"/>
          <a:ext cx="1523999" cy="25603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Coorporate</a:t>
          </a:r>
          <a:endParaRPr lang="en-US" sz="1900" kern="1200" dirty="0"/>
        </a:p>
      </dsp:txBody>
      <dsp:txXfrm>
        <a:off x="0" y="1219200"/>
        <a:ext cx="1523999" cy="2560320"/>
      </dsp:txXfrm>
    </dsp:sp>
    <dsp:sp modelId="{65B95027-D947-4F2E-BCBA-2A3FD4D2E136}">
      <dsp:nvSpPr>
        <dsp:cNvPr id="0" name=""/>
        <dsp:cNvSpPr/>
      </dsp:nvSpPr>
      <dsp:spPr>
        <a:xfrm>
          <a:off x="1523999" y="1219200"/>
          <a:ext cx="1523999" cy="25603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User ID</a:t>
          </a:r>
          <a:endParaRPr lang="en-US" sz="1900" kern="1200" dirty="0"/>
        </a:p>
      </dsp:txBody>
      <dsp:txXfrm>
        <a:off x="1523999" y="1219200"/>
        <a:ext cx="1523999" cy="2560320"/>
      </dsp:txXfrm>
    </dsp:sp>
    <dsp:sp modelId="{967B4437-C1CB-4FC6-A9E1-2046FF6D5C60}">
      <dsp:nvSpPr>
        <dsp:cNvPr id="0" name=""/>
        <dsp:cNvSpPr/>
      </dsp:nvSpPr>
      <dsp:spPr>
        <a:xfrm>
          <a:off x="3047999" y="1219200"/>
          <a:ext cx="1523999" cy="25603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Password</a:t>
          </a:r>
          <a:endParaRPr lang="en-US" sz="1900" kern="1200" dirty="0"/>
        </a:p>
      </dsp:txBody>
      <dsp:txXfrm>
        <a:off x="3047999" y="1219200"/>
        <a:ext cx="1523999" cy="2560320"/>
      </dsp:txXfrm>
    </dsp:sp>
    <dsp:sp modelId="{E6DB2506-4BDE-43F1-9DA1-76F35892ABF2}">
      <dsp:nvSpPr>
        <dsp:cNvPr id="0" name=""/>
        <dsp:cNvSpPr/>
      </dsp:nvSpPr>
      <dsp:spPr>
        <a:xfrm>
          <a:off x="4572000" y="1219200"/>
          <a:ext cx="1523999" cy="25603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PIN</a:t>
          </a:r>
          <a:endParaRPr lang="en-US" sz="1900" kern="1200" dirty="0"/>
        </a:p>
      </dsp:txBody>
      <dsp:txXfrm>
        <a:off x="4572000" y="1219200"/>
        <a:ext cx="1523999" cy="2560320"/>
      </dsp:txXfrm>
    </dsp:sp>
    <dsp:sp modelId="{AB8E7A03-6566-485C-A41F-DBE0F3381F1F}">
      <dsp:nvSpPr>
        <dsp:cNvPr id="0" name=""/>
        <dsp:cNvSpPr/>
      </dsp:nvSpPr>
      <dsp:spPr>
        <a:xfrm>
          <a:off x="0" y="3779520"/>
          <a:ext cx="6096000" cy="28448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/>
          <a:lstStyle>
            <a:lvl1pPr algn="l">
              <a:defRPr sz="14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/>
          <a:lstStyle>
            <a:lvl1pPr algn="r">
              <a:defRPr sz="1400"/>
            </a:lvl1pPr>
          </a:lstStyle>
          <a:p>
            <a:fld id="{2699BA13-B53F-4D12-A7EA-7361AC7080AB}" type="datetimeFigureOut">
              <a:rPr lang="id-ID" smtClean="0"/>
              <a:pPr/>
              <a:t>17/02/2019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567009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 anchor="b"/>
          <a:lstStyle>
            <a:lvl1pPr algn="l">
              <a:defRPr sz="14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10567009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 anchor="b"/>
          <a:lstStyle>
            <a:lvl1pPr algn="r">
              <a:defRPr sz="1400"/>
            </a:lvl1pPr>
          </a:lstStyle>
          <a:p>
            <a:fld id="{6BC7D728-1D51-4298-AA33-E4C07EBD189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88753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/>
          <a:lstStyle>
            <a:lvl1pPr algn="r">
              <a:defRPr sz="1400"/>
            </a:lvl1pPr>
          </a:lstStyle>
          <a:p>
            <a:fld id="{3BD7CBE0-EF08-458F-81E3-38DA1AAC4C3C}" type="datetimeFigureOut">
              <a:rPr lang="en-US" smtClean="0"/>
              <a:pPr/>
              <a:t>2/17/2019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3900" y="835025"/>
            <a:ext cx="5562600" cy="41719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3629" tIns="51814" rIns="103629" bIns="518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5284470"/>
            <a:ext cx="5608320" cy="5006340"/>
          </a:xfrm>
          <a:prstGeom prst="rect">
            <a:avLst/>
          </a:prstGeom>
        </p:spPr>
        <p:txBody>
          <a:bodyPr vert="horz" lIns="103629" tIns="51814" rIns="103629" bIns="518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567009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10567009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 anchor="b"/>
          <a:lstStyle>
            <a:lvl1pPr algn="r">
              <a:defRPr sz="1400"/>
            </a:lvl1pPr>
          </a:lstStyle>
          <a:p>
            <a:fld id="{8370BF27-CCF3-4831-848C-3836B2CE21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11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2266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5169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701040" y="5284470"/>
            <a:ext cx="5608320" cy="500634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6473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0BF27-CCF3-4831-848C-3836B2CE219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54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0531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556889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763764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7B4D6-2E36-429E-AE02-DA2F4839759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00DB6-CA99-4BA3-A0EC-A538DCF036A0}" type="slidenum">
              <a:rPr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919559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 i="0">
                <a:solidFill>
                  <a:schemeClr val="tx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900" b="0" i="0">
                <a:solidFill>
                  <a:schemeClr val="tx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161AE-E83A-49AE-BCF7-1EBAAAFA33C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4E727-F85B-4654-BB7E-9298D2C69B4E}" type="slidenum">
              <a:rPr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73461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 i="0">
                <a:solidFill>
                  <a:schemeClr val="tx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A49A8-6B44-42B3-ADC6-B4C9B6664B4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B6A1B-4B24-4416-8C94-452AAA6232D4}" type="slidenum">
              <a:rPr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78734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 i="0">
                <a:solidFill>
                  <a:schemeClr val="tx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08448-9A06-4511-919C-B1D0C45B656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95CF0-E16F-43B0-BA03-575962683116}" type="slidenum">
              <a:rPr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05073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DD075-9652-4C56-93C5-4998F85257F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82286-9378-4867-A32E-4DC3726CC3D8}" type="slidenum">
              <a:rPr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0853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99084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08361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347220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BD59-33DC-4ED6-A055-CC017507EB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903887-50C4-4BF5-92E6-BC00216F1C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66211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9DD69-4B32-438E-9512-58B1F25F9E01}" type="datetimeFigureOut">
              <a:rPr lang="en-US" smtClean="0"/>
              <a:pPr/>
              <a:t>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54815-21CF-4176-B312-AA1F75B292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9DD69-4B32-438E-9512-58B1F25F9E01}" type="datetimeFigureOut">
              <a:rPr lang="en-US" smtClean="0"/>
              <a:pPr/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54815-21CF-4176-B312-AA1F75B292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9DD69-4B32-438E-9512-58B1F25F9E01}" type="datetimeFigureOut">
              <a:rPr lang="en-US" smtClean="0"/>
              <a:pPr/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54815-21CF-4176-B312-AA1F75B292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9DD69-4B32-438E-9512-58B1F25F9E01}" type="datetimeFigureOut">
              <a:rPr lang="en-US" smtClean="0"/>
              <a:pPr/>
              <a:t>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54815-21CF-4176-B312-AA1F75B292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9DD69-4B32-438E-9512-58B1F25F9E01}" type="datetimeFigureOut">
              <a:rPr lang="en-US" smtClean="0"/>
              <a:pPr/>
              <a:t>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54815-21CF-4176-B312-AA1F75B292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9DD69-4B32-438E-9512-58B1F25F9E01}" type="datetimeFigureOut">
              <a:rPr lang="en-US" smtClean="0"/>
              <a:pPr/>
              <a:t>2/17/2019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54815-21CF-4176-B312-AA1F75B292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9DD69-4B32-438E-9512-58B1F25F9E01}" type="datetimeFigureOut">
              <a:rPr lang="en-US" smtClean="0"/>
              <a:pPr/>
              <a:t>2/17/2019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54815-21CF-4176-B312-AA1F75B292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9DD69-4B32-438E-9512-58B1F25F9E01}" type="datetimeFigureOut">
              <a:rPr lang="en-US" smtClean="0"/>
              <a:pPr/>
              <a:t>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54815-21CF-4176-B312-AA1F75B292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9DD69-4B32-438E-9512-58B1F25F9E01}" type="datetimeFigureOut">
              <a:rPr lang="en-US" smtClean="0"/>
              <a:pPr/>
              <a:t>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54815-21CF-4176-B312-AA1F75B292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9DD69-4B32-438E-9512-58B1F25F9E01}" type="datetimeFigureOut">
              <a:rPr lang="en-US" smtClean="0"/>
              <a:pPr/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54815-21CF-4176-B312-AA1F75B292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9DD69-4B32-438E-9512-58B1F25F9E01}" type="datetimeFigureOut">
              <a:rPr lang="en-US" smtClean="0"/>
              <a:pPr/>
              <a:t>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54815-21CF-4176-B312-AA1F75B292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pPr/>
              <a:t>2/17/2019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738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55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 spd="slow">
    <p:fade/>
  </p:transition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673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ransition spd="slow">
    <p:fade/>
  </p:transition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k object 16"/>
          <p:cNvSpPr>
            <a:spLocks noChangeArrowheads="1"/>
          </p:cNvSpPr>
          <p:nvPr/>
        </p:nvSpPr>
        <p:spPr bwMode="auto">
          <a:xfrm>
            <a:off x="228600" y="228600"/>
            <a:ext cx="8696325" cy="1427163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7" name="bk object 17"/>
          <p:cNvSpPr>
            <a:spLocks/>
          </p:cNvSpPr>
          <p:nvPr/>
        </p:nvSpPr>
        <p:spPr bwMode="auto">
          <a:xfrm>
            <a:off x="6046788" y="858838"/>
            <a:ext cx="2876550" cy="715962"/>
          </a:xfrm>
          <a:custGeom>
            <a:avLst/>
            <a:gdLst>
              <a:gd name="T0" fmla="*/ 2876422 w 2875915"/>
              <a:gd name="T1" fmla="*/ 0 h 715010"/>
              <a:gd name="T2" fmla="*/ 2870082 w 2875915"/>
              <a:gd name="T3" fmla="*/ 0 h 715010"/>
              <a:gd name="T4" fmla="*/ 2748897 w 2875915"/>
              <a:gd name="T5" fmla="*/ 20082 h 715010"/>
              <a:gd name="T6" fmla="*/ 2625548 w 2875915"/>
              <a:gd name="T7" fmla="*/ 42484 h 715010"/>
              <a:gd name="T8" fmla="*/ 2370464 w 2875915"/>
              <a:gd name="T9" fmla="*/ 91683 h 715010"/>
              <a:gd name="T10" fmla="*/ 2102578 w 2875915"/>
              <a:gd name="T11" fmla="*/ 149794 h 715010"/>
              <a:gd name="T12" fmla="*/ 1821978 w 2875915"/>
              <a:gd name="T13" fmla="*/ 216939 h 715010"/>
              <a:gd name="T14" fmla="*/ 1564730 w 2875915"/>
              <a:gd name="T15" fmla="*/ 281796 h 715010"/>
              <a:gd name="T16" fmla="*/ 841952 w 2875915"/>
              <a:gd name="T17" fmla="*/ 445081 h 715010"/>
              <a:gd name="T18" fmla="*/ 620801 w 2875915"/>
              <a:gd name="T19" fmla="*/ 489854 h 715010"/>
              <a:gd name="T20" fmla="*/ 199809 w 2875915"/>
              <a:gd name="T21" fmla="*/ 568048 h 715010"/>
              <a:gd name="T22" fmla="*/ 0 w 2875915"/>
              <a:gd name="T23" fmla="*/ 601621 h 715010"/>
              <a:gd name="T24" fmla="*/ 269929 w 2875915"/>
              <a:gd name="T25" fmla="*/ 639650 h 715010"/>
              <a:gd name="T26" fmla="*/ 397608 w 2875915"/>
              <a:gd name="T27" fmla="*/ 655307 h 715010"/>
              <a:gd name="T28" fmla="*/ 644153 w 2875915"/>
              <a:gd name="T29" fmla="*/ 682134 h 715010"/>
              <a:gd name="T30" fmla="*/ 873841 w 2875915"/>
              <a:gd name="T31" fmla="*/ 700050 h 715010"/>
              <a:gd name="T32" fmla="*/ 984355 w 2875915"/>
              <a:gd name="T33" fmla="*/ 706795 h 715010"/>
              <a:gd name="T34" fmla="*/ 1092705 w 2875915"/>
              <a:gd name="T35" fmla="*/ 711251 h 715010"/>
              <a:gd name="T36" fmla="*/ 1296844 w 2875915"/>
              <a:gd name="T37" fmla="*/ 715707 h 715010"/>
              <a:gd name="T38" fmla="*/ 1394646 w 2875915"/>
              <a:gd name="T39" fmla="*/ 715707 h 715010"/>
              <a:gd name="T40" fmla="*/ 1583785 w 2875915"/>
              <a:gd name="T41" fmla="*/ 711251 h 715010"/>
              <a:gd name="T42" fmla="*/ 1673080 w 2875915"/>
              <a:gd name="T43" fmla="*/ 706795 h 715010"/>
              <a:gd name="T44" fmla="*/ 1843166 w 2875915"/>
              <a:gd name="T45" fmla="*/ 693336 h 715010"/>
              <a:gd name="T46" fmla="*/ 1926120 w 2875915"/>
              <a:gd name="T47" fmla="*/ 684423 h 715010"/>
              <a:gd name="T48" fmla="*/ 2083402 w 2875915"/>
              <a:gd name="T49" fmla="*/ 662052 h 715010"/>
              <a:gd name="T50" fmla="*/ 2232269 w 2875915"/>
              <a:gd name="T51" fmla="*/ 635194 h 715010"/>
              <a:gd name="T52" fmla="*/ 2372629 w 2875915"/>
              <a:gd name="T53" fmla="*/ 603910 h 715010"/>
              <a:gd name="T54" fmla="*/ 2506527 w 2875915"/>
              <a:gd name="T55" fmla="*/ 568048 h 715010"/>
              <a:gd name="T56" fmla="*/ 2634052 w 2875915"/>
              <a:gd name="T57" fmla="*/ 527884 h 715010"/>
              <a:gd name="T58" fmla="*/ 2755237 w 2875915"/>
              <a:gd name="T59" fmla="*/ 483109 h 715010"/>
              <a:gd name="T60" fmla="*/ 2872246 w 2875915"/>
              <a:gd name="T61" fmla="*/ 436200 h 715010"/>
              <a:gd name="T62" fmla="*/ 2876422 w 2875915"/>
              <a:gd name="T63" fmla="*/ 433911 h 715010"/>
              <a:gd name="T64" fmla="*/ 2876422 w 2875915"/>
              <a:gd name="T65" fmla="*/ 0 h 71501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75915" h="715010">
                <a:moveTo>
                  <a:pt x="2875787" y="0"/>
                </a:moveTo>
                <a:lnTo>
                  <a:pt x="2869448" y="0"/>
                </a:lnTo>
                <a:lnTo>
                  <a:pt x="2748290" y="20055"/>
                </a:lnTo>
                <a:lnTo>
                  <a:pt x="2624968" y="42428"/>
                </a:lnTo>
                <a:lnTo>
                  <a:pt x="2369941" y="91561"/>
                </a:lnTo>
                <a:lnTo>
                  <a:pt x="2102114" y="149595"/>
                </a:lnTo>
                <a:lnTo>
                  <a:pt x="1821576" y="216651"/>
                </a:lnTo>
                <a:lnTo>
                  <a:pt x="1564385" y="281421"/>
                </a:lnTo>
                <a:lnTo>
                  <a:pt x="841766" y="444489"/>
                </a:lnTo>
                <a:lnTo>
                  <a:pt x="620664" y="489203"/>
                </a:lnTo>
                <a:lnTo>
                  <a:pt x="199765" y="567293"/>
                </a:lnTo>
                <a:lnTo>
                  <a:pt x="0" y="600821"/>
                </a:lnTo>
                <a:lnTo>
                  <a:pt x="269869" y="638799"/>
                </a:lnTo>
                <a:lnTo>
                  <a:pt x="397520" y="654436"/>
                </a:lnTo>
                <a:lnTo>
                  <a:pt x="644011" y="681227"/>
                </a:lnTo>
                <a:lnTo>
                  <a:pt x="873648" y="699119"/>
                </a:lnTo>
                <a:lnTo>
                  <a:pt x="984138" y="705855"/>
                </a:lnTo>
                <a:lnTo>
                  <a:pt x="1092464" y="710305"/>
                </a:lnTo>
                <a:lnTo>
                  <a:pt x="1296558" y="714755"/>
                </a:lnTo>
                <a:lnTo>
                  <a:pt x="1394338" y="714755"/>
                </a:lnTo>
                <a:lnTo>
                  <a:pt x="1583435" y="710305"/>
                </a:lnTo>
                <a:lnTo>
                  <a:pt x="1672711" y="705855"/>
                </a:lnTo>
                <a:lnTo>
                  <a:pt x="1842759" y="692414"/>
                </a:lnTo>
                <a:lnTo>
                  <a:pt x="1925695" y="683513"/>
                </a:lnTo>
                <a:lnTo>
                  <a:pt x="2082942" y="661172"/>
                </a:lnTo>
                <a:lnTo>
                  <a:pt x="2231776" y="634349"/>
                </a:lnTo>
                <a:lnTo>
                  <a:pt x="2372105" y="603107"/>
                </a:lnTo>
                <a:lnTo>
                  <a:pt x="2505974" y="567293"/>
                </a:lnTo>
                <a:lnTo>
                  <a:pt x="2633471" y="527182"/>
                </a:lnTo>
                <a:lnTo>
                  <a:pt x="2754629" y="482467"/>
                </a:lnTo>
                <a:lnTo>
                  <a:pt x="2871612" y="435620"/>
                </a:lnTo>
                <a:lnTo>
                  <a:pt x="2875787" y="433334"/>
                </a:lnTo>
                <a:lnTo>
                  <a:pt x="2875787" y="0"/>
                </a:lnTo>
                <a:close/>
              </a:path>
            </a:pathLst>
          </a:custGeom>
          <a:solidFill>
            <a:srgbClr val="C5E7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8" name="bk object 18"/>
          <p:cNvSpPr>
            <a:spLocks/>
          </p:cNvSpPr>
          <p:nvPr/>
        </p:nvSpPr>
        <p:spPr bwMode="auto">
          <a:xfrm>
            <a:off x="2617788" y="731838"/>
            <a:ext cx="5545137" cy="850900"/>
          </a:xfrm>
          <a:custGeom>
            <a:avLst/>
            <a:gdLst>
              <a:gd name="T0" fmla="*/ 852483 w 5544820"/>
              <a:gd name="T1" fmla="*/ 0 h 850900"/>
              <a:gd name="T2" fmla="*/ 684558 w 5544820"/>
              <a:gd name="T3" fmla="*/ 0 h 850900"/>
              <a:gd name="T4" fmla="*/ 527212 w 5544820"/>
              <a:gd name="T5" fmla="*/ 4450 h 850900"/>
              <a:gd name="T6" fmla="*/ 380509 w 5544820"/>
              <a:gd name="T7" fmla="*/ 11186 h 850900"/>
              <a:gd name="T8" fmla="*/ 244484 w 5544820"/>
              <a:gd name="T9" fmla="*/ 22341 h 850900"/>
              <a:gd name="T10" fmla="*/ 116973 w 5544820"/>
              <a:gd name="T11" fmla="*/ 35692 h 850900"/>
              <a:gd name="T12" fmla="*/ 0 w 5544820"/>
              <a:gd name="T13" fmla="*/ 53583 h 850900"/>
              <a:gd name="T14" fmla="*/ 333774 w 5544820"/>
              <a:gd name="T15" fmla="*/ 96011 h 850900"/>
              <a:gd name="T16" fmla="*/ 693094 w 5544820"/>
              <a:gd name="T17" fmla="*/ 156209 h 850900"/>
              <a:gd name="T18" fmla="*/ 1077926 w 5544820"/>
              <a:gd name="T19" fmla="*/ 234299 h 850900"/>
              <a:gd name="T20" fmla="*/ 1282000 w 5544820"/>
              <a:gd name="T21" fmla="*/ 279013 h 850900"/>
              <a:gd name="T22" fmla="*/ 1866641 w 5544820"/>
              <a:gd name="T23" fmla="*/ 421904 h 850900"/>
              <a:gd name="T24" fmla="*/ 2559703 w 5544820"/>
              <a:gd name="T25" fmla="*/ 575828 h 850900"/>
              <a:gd name="T26" fmla="*/ 2723422 w 5544820"/>
              <a:gd name="T27" fmla="*/ 607070 h 850900"/>
              <a:gd name="T28" fmla="*/ 2878635 w 5544820"/>
              <a:gd name="T29" fmla="*/ 638312 h 850900"/>
              <a:gd name="T30" fmla="*/ 3031652 w 5544820"/>
              <a:gd name="T31" fmla="*/ 667390 h 850900"/>
              <a:gd name="T32" fmla="*/ 3325039 w 5544820"/>
              <a:gd name="T33" fmla="*/ 716523 h 850900"/>
              <a:gd name="T34" fmla="*/ 3465408 w 5544820"/>
              <a:gd name="T35" fmla="*/ 738743 h 850900"/>
              <a:gd name="T36" fmla="*/ 3733250 w 5544820"/>
              <a:gd name="T37" fmla="*/ 774435 h 850900"/>
              <a:gd name="T38" fmla="*/ 3986249 w 5544820"/>
              <a:gd name="T39" fmla="*/ 805799 h 850900"/>
              <a:gd name="T40" fmla="*/ 4107414 w 5544820"/>
              <a:gd name="T41" fmla="*/ 816863 h 850900"/>
              <a:gd name="T42" fmla="*/ 4337033 w 5544820"/>
              <a:gd name="T43" fmla="*/ 834755 h 850900"/>
              <a:gd name="T44" fmla="*/ 4447682 w 5544820"/>
              <a:gd name="T45" fmla="*/ 841491 h 850900"/>
              <a:gd name="T46" fmla="*/ 4660139 w 5544820"/>
              <a:gd name="T47" fmla="*/ 850391 h 850900"/>
              <a:gd name="T48" fmla="*/ 4857905 w 5544820"/>
              <a:gd name="T49" fmla="*/ 850391 h 850900"/>
              <a:gd name="T50" fmla="*/ 5044971 w 5544820"/>
              <a:gd name="T51" fmla="*/ 845941 h 850900"/>
              <a:gd name="T52" fmla="*/ 5134284 w 5544820"/>
              <a:gd name="T53" fmla="*/ 841491 h 850900"/>
              <a:gd name="T54" fmla="*/ 5221521 w 5544820"/>
              <a:gd name="T55" fmla="*/ 834755 h 850900"/>
              <a:gd name="T56" fmla="*/ 5468059 w 5544820"/>
              <a:gd name="T57" fmla="*/ 807963 h 850900"/>
              <a:gd name="T58" fmla="*/ 5544628 w 5544820"/>
              <a:gd name="T59" fmla="*/ 796808 h 850900"/>
              <a:gd name="T60" fmla="*/ 5297970 w 5544820"/>
              <a:gd name="T61" fmla="*/ 765566 h 850900"/>
              <a:gd name="T62" fmla="*/ 5036467 w 5544820"/>
              <a:gd name="T63" fmla="*/ 727588 h 850900"/>
              <a:gd name="T64" fmla="*/ 4468866 w 5544820"/>
              <a:gd name="T65" fmla="*/ 629411 h 850900"/>
              <a:gd name="T66" fmla="*/ 4160635 w 5544820"/>
              <a:gd name="T67" fmla="*/ 566927 h 850900"/>
              <a:gd name="T68" fmla="*/ 3835364 w 5544820"/>
              <a:gd name="T69" fmla="*/ 497707 h 850900"/>
              <a:gd name="T70" fmla="*/ 2850926 w 5544820"/>
              <a:gd name="T71" fmla="*/ 263408 h 850900"/>
              <a:gd name="T72" fmla="*/ 2583084 w 5544820"/>
              <a:gd name="T73" fmla="*/ 205343 h 850900"/>
              <a:gd name="T74" fmla="*/ 2327921 w 5544820"/>
              <a:gd name="T75" fmla="*/ 156209 h 850900"/>
              <a:gd name="T76" fmla="*/ 2204713 w 5544820"/>
              <a:gd name="T77" fmla="*/ 133868 h 850900"/>
              <a:gd name="T78" fmla="*/ 2083426 w 5544820"/>
              <a:gd name="T79" fmla="*/ 113781 h 850900"/>
              <a:gd name="T80" fmla="*/ 1966590 w 5544820"/>
              <a:gd name="T81" fmla="*/ 96011 h 850900"/>
              <a:gd name="T82" fmla="*/ 1628486 w 5544820"/>
              <a:gd name="T83" fmla="*/ 51297 h 850900"/>
              <a:gd name="T84" fmla="*/ 1418041 w 5544820"/>
              <a:gd name="T85" fmla="*/ 31241 h 850900"/>
              <a:gd name="T86" fmla="*/ 1220275 w 5544820"/>
              <a:gd name="T87" fmla="*/ 15605 h 850900"/>
              <a:gd name="T88" fmla="*/ 1031166 w 5544820"/>
              <a:gd name="T89" fmla="*/ 4450 h 850900"/>
              <a:gd name="T90" fmla="*/ 852483 w 5544820"/>
              <a:gd name="T91" fmla="*/ 0 h 85090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544820" h="850900">
                <a:moveTo>
                  <a:pt x="852434" y="0"/>
                </a:moveTo>
                <a:lnTo>
                  <a:pt x="684519" y="0"/>
                </a:lnTo>
                <a:lnTo>
                  <a:pt x="527182" y="4450"/>
                </a:lnTo>
                <a:lnTo>
                  <a:pt x="380487" y="11186"/>
                </a:lnTo>
                <a:lnTo>
                  <a:pt x="244470" y="22341"/>
                </a:lnTo>
                <a:lnTo>
                  <a:pt x="116966" y="35692"/>
                </a:lnTo>
                <a:lnTo>
                  <a:pt x="0" y="53583"/>
                </a:lnTo>
                <a:lnTo>
                  <a:pt x="333755" y="96011"/>
                </a:lnTo>
                <a:lnTo>
                  <a:pt x="693054" y="156209"/>
                </a:lnTo>
                <a:lnTo>
                  <a:pt x="1077864" y="234299"/>
                </a:lnTo>
                <a:lnTo>
                  <a:pt x="1281927" y="279013"/>
                </a:lnTo>
                <a:lnTo>
                  <a:pt x="1866534" y="421904"/>
                </a:lnTo>
                <a:lnTo>
                  <a:pt x="2559557" y="575828"/>
                </a:lnTo>
                <a:lnTo>
                  <a:pt x="2723266" y="607070"/>
                </a:lnTo>
                <a:lnTo>
                  <a:pt x="2878470" y="638312"/>
                </a:lnTo>
                <a:lnTo>
                  <a:pt x="3031479" y="667390"/>
                </a:lnTo>
                <a:lnTo>
                  <a:pt x="3324849" y="716523"/>
                </a:lnTo>
                <a:lnTo>
                  <a:pt x="3465210" y="738743"/>
                </a:lnTo>
                <a:lnTo>
                  <a:pt x="3733037" y="774435"/>
                </a:lnTo>
                <a:lnTo>
                  <a:pt x="3986021" y="805799"/>
                </a:lnTo>
                <a:lnTo>
                  <a:pt x="4107179" y="816863"/>
                </a:lnTo>
                <a:lnTo>
                  <a:pt x="4336785" y="834755"/>
                </a:lnTo>
                <a:lnTo>
                  <a:pt x="4447428" y="841491"/>
                </a:lnTo>
                <a:lnTo>
                  <a:pt x="4659873" y="850391"/>
                </a:lnTo>
                <a:lnTo>
                  <a:pt x="4857627" y="850391"/>
                </a:lnTo>
                <a:lnTo>
                  <a:pt x="5044683" y="845941"/>
                </a:lnTo>
                <a:lnTo>
                  <a:pt x="5133990" y="841491"/>
                </a:lnTo>
                <a:lnTo>
                  <a:pt x="5221223" y="834755"/>
                </a:lnTo>
                <a:lnTo>
                  <a:pt x="5467746" y="807963"/>
                </a:lnTo>
                <a:lnTo>
                  <a:pt x="5544311" y="796808"/>
                </a:lnTo>
                <a:lnTo>
                  <a:pt x="5297667" y="765566"/>
                </a:lnTo>
                <a:lnTo>
                  <a:pt x="5036179" y="727588"/>
                </a:lnTo>
                <a:lnTo>
                  <a:pt x="4468611" y="629411"/>
                </a:lnTo>
                <a:lnTo>
                  <a:pt x="4160397" y="566927"/>
                </a:lnTo>
                <a:lnTo>
                  <a:pt x="3835145" y="497707"/>
                </a:lnTo>
                <a:lnTo>
                  <a:pt x="2850763" y="263408"/>
                </a:lnTo>
                <a:lnTo>
                  <a:pt x="2582936" y="205343"/>
                </a:lnTo>
                <a:lnTo>
                  <a:pt x="2327788" y="156209"/>
                </a:lnTo>
                <a:lnTo>
                  <a:pt x="2204587" y="133868"/>
                </a:lnTo>
                <a:lnTo>
                  <a:pt x="2083307" y="113781"/>
                </a:lnTo>
                <a:lnTo>
                  <a:pt x="1966478" y="96011"/>
                </a:lnTo>
                <a:lnTo>
                  <a:pt x="1628393" y="51297"/>
                </a:lnTo>
                <a:lnTo>
                  <a:pt x="1417960" y="31241"/>
                </a:lnTo>
                <a:lnTo>
                  <a:pt x="1220205" y="15605"/>
                </a:lnTo>
                <a:lnTo>
                  <a:pt x="1031107" y="4450"/>
                </a:lnTo>
                <a:lnTo>
                  <a:pt x="852434" y="0"/>
                </a:lnTo>
                <a:close/>
              </a:path>
            </a:pathLst>
          </a:custGeom>
          <a:solidFill>
            <a:srgbClr val="C5E7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9" name="bk object 19"/>
          <p:cNvSpPr>
            <a:spLocks/>
          </p:cNvSpPr>
          <p:nvPr/>
        </p:nvSpPr>
        <p:spPr bwMode="auto">
          <a:xfrm>
            <a:off x="2828925" y="744538"/>
            <a:ext cx="5468938" cy="774700"/>
          </a:xfrm>
          <a:custGeom>
            <a:avLst/>
            <a:gdLst>
              <a:gd name="T0" fmla="*/ 0 w 5468620"/>
              <a:gd name="T1" fmla="*/ 78089 h 774700"/>
              <a:gd name="T2" fmla="*/ 19182 w 5468620"/>
              <a:gd name="T3" fmla="*/ 73670 h 774700"/>
              <a:gd name="T4" fmla="*/ 76584 w 5468620"/>
              <a:gd name="T5" fmla="*/ 62483 h 774700"/>
              <a:gd name="T6" fmla="*/ 174376 w 5468620"/>
              <a:gd name="T7" fmla="*/ 46847 h 774700"/>
              <a:gd name="T8" fmla="*/ 238154 w 5468620"/>
              <a:gd name="T9" fmla="*/ 37978 h 774700"/>
              <a:gd name="T10" fmla="*/ 312559 w 5468620"/>
              <a:gd name="T11" fmla="*/ 28955 h 774700"/>
              <a:gd name="T12" fmla="*/ 395500 w 5468620"/>
              <a:gd name="T13" fmla="*/ 22341 h 774700"/>
              <a:gd name="T14" fmla="*/ 491153 w 5468620"/>
              <a:gd name="T15" fmla="*/ 15605 h 774700"/>
              <a:gd name="T16" fmla="*/ 595278 w 5468620"/>
              <a:gd name="T17" fmla="*/ 8900 h 774700"/>
              <a:gd name="T18" fmla="*/ 712267 w 5468620"/>
              <a:gd name="T19" fmla="*/ 4450 h 774700"/>
              <a:gd name="T20" fmla="*/ 839772 w 5468620"/>
              <a:gd name="T21" fmla="*/ 2285 h 774700"/>
              <a:gd name="T22" fmla="*/ 978099 w 5468620"/>
              <a:gd name="T23" fmla="*/ 0 h 774700"/>
              <a:gd name="T24" fmla="*/ 1126820 w 5468620"/>
              <a:gd name="T25" fmla="*/ 2285 h 774700"/>
              <a:gd name="T26" fmla="*/ 1286330 w 5468620"/>
              <a:gd name="T27" fmla="*/ 6736 h 774700"/>
              <a:gd name="T28" fmla="*/ 1458552 w 5468620"/>
              <a:gd name="T29" fmla="*/ 15605 h 774700"/>
              <a:gd name="T30" fmla="*/ 1641321 w 5468620"/>
              <a:gd name="T31" fmla="*/ 26791 h 774700"/>
              <a:gd name="T32" fmla="*/ 1834881 w 5468620"/>
              <a:gd name="T33" fmla="*/ 44561 h 774700"/>
              <a:gd name="T34" fmla="*/ 2041151 w 5468620"/>
              <a:gd name="T35" fmla="*/ 64648 h 774700"/>
              <a:gd name="T36" fmla="*/ 2260101 w 5468620"/>
              <a:gd name="T37" fmla="*/ 89275 h 774700"/>
              <a:gd name="T38" fmla="*/ 2489720 w 5468620"/>
              <a:gd name="T39" fmla="*/ 118231 h 774700"/>
              <a:gd name="T40" fmla="*/ 2732050 w 5468620"/>
              <a:gd name="T41" fmla="*/ 153923 h 774700"/>
              <a:gd name="T42" fmla="*/ 2985049 w 5468620"/>
              <a:gd name="T43" fmla="*/ 194066 h 774700"/>
              <a:gd name="T44" fmla="*/ 3250880 w 5468620"/>
              <a:gd name="T45" fmla="*/ 240913 h 774700"/>
              <a:gd name="T46" fmla="*/ 3529423 w 5468620"/>
              <a:gd name="T47" fmla="*/ 296783 h 774700"/>
              <a:gd name="T48" fmla="*/ 3820646 w 5468620"/>
              <a:gd name="T49" fmla="*/ 356981 h 774700"/>
              <a:gd name="T50" fmla="*/ 4124702 w 5468620"/>
              <a:gd name="T51" fmla="*/ 423915 h 774700"/>
              <a:gd name="T52" fmla="*/ 4441437 w 5468620"/>
              <a:gd name="T53" fmla="*/ 499750 h 774700"/>
              <a:gd name="T54" fmla="*/ 4771036 w 5468620"/>
              <a:gd name="T55" fmla="*/ 582289 h 774700"/>
              <a:gd name="T56" fmla="*/ 5113316 w 5468620"/>
              <a:gd name="T57" fmla="*/ 673729 h 774700"/>
              <a:gd name="T58" fmla="*/ 5468429 w 5468620"/>
              <a:gd name="T59" fmla="*/ 774191 h 7747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5468620" h="774700">
                <a:moveTo>
                  <a:pt x="0" y="78089"/>
                </a:moveTo>
                <a:lnTo>
                  <a:pt x="19181" y="73670"/>
                </a:lnTo>
                <a:lnTo>
                  <a:pt x="76580" y="62483"/>
                </a:lnTo>
                <a:lnTo>
                  <a:pt x="174366" y="46847"/>
                </a:lnTo>
                <a:lnTo>
                  <a:pt x="238140" y="37978"/>
                </a:lnTo>
                <a:lnTo>
                  <a:pt x="312541" y="28955"/>
                </a:lnTo>
                <a:lnTo>
                  <a:pt x="395477" y="22341"/>
                </a:lnTo>
                <a:lnTo>
                  <a:pt x="491124" y="15605"/>
                </a:lnTo>
                <a:lnTo>
                  <a:pt x="595243" y="8900"/>
                </a:lnTo>
                <a:lnTo>
                  <a:pt x="712226" y="4450"/>
                </a:lnTo>
                <a:lnTo>
                  <a:pt x="839723" y="2285"/>
                </a:lnTo>
                <a:lnTo>
                  <a:pt x="978042" y="0"/>
                </a:lnTo>
                <a:lnTo>
                  <a:pt x="1126754" y="2285"/>
                </a:lnTo>
                <a:lnTo>
                  <a:pt x="1286255" y="6736"/>
                </a:lnTo>
                <a:lnTo>
                  <a:pt x="1458467" y="15605"/>
                </a:lnTo>
                <a:lnTo>
                  <a:pt x="1641226" y="26791"/>
                </a:lnTo>
                <a:lnTo>
                  <a:pt x="1834774" y="44561"/>
                </a:lnTo>
                <a:lnTo>
                  <a:pt x="2041032" y="64648"/>
                </a:lnTo>
                <a:lnTo>
                  <a:pt x="2259970" y="89275"/>
                </a:lnTo>
                <a:lnTo>
                  <a:pt x="2489575" y="118231"/>
                </a:lnTo>
                <a:lnTo>
                  <a:pt x="2731891" y="153923"/>
                </a:lnTo>
                <a:lnTo>
                  <a:pt x="2984875" y="194066"/>
                </a:lnTo>
                <a:lnTo>
                  <a:pt x="3250691" y="240913"/>
                </a:lnTo>
                <a:lnTo>
                  <a:pt x="3529218" y="296783"/>
                </a:lnTo>
                <a:lnTo>
                  <a:pt x="3820424" y="356981"/>
                </a:lnTo>
                <a:lnTo>
                  <a:pt x="4124462" y="423915"/>
                </a:lnTo>
                <a:lnTo>
                  <a:pt x="4441179" y="499750"/>
                </a:lnTo>
                <a:lnTo>
                  <a:pt x="4770759" y="582289"/>
                </a:lnTo>
                <a:lnTo>
                  <a:pt x="5113019" y="673729"/>
                </a:lnTo>
                <a:lnTo>
                  <a:pt x="5468111" y="774191"/>
                </a:lnTo>
              </a:path>
            </a:pathLst>
          </a:custGeom>
          <a:noFill/>
          <a:ln w="317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30" name="bk object 20"/>
          <p:cNvSpPr>
            <a:spLocks/>
          </p:cNvSpPr>
          <p:nvPr/>
        </p:nvSpPr>
        <p:spPr bwMode="auto">
          <a:xfrm>
            <a:off x="5608638" y="730250"/>
            <a:ext cx="3309937" cy="654050"/>
          </a:xfrm>
          <a:custGeom>
            <a:avLst/>
            <a:gdLst>
              <a:gd name="T0" fmla="*/ 0 w 3308984"/>
              <a:gd name="T1" fmla="*/ 653540 h 652780"/>
              <a:gd name="T2" fmla="*/ 95674 w 3308984"/>
              <a:gd name="T3" fmla="*/ 626697 h 652780"/>
              <a:gd name="T4" fmla="*/ 357359 w 3308984"/>
              <a:gd name="T5" fmla="*/ 557341 h 652780"/>
              <a:gd name="T6" fmla="*/ 538126 w 3308984"/>
              <a:gd name="T7" fmla="*/ 510250 h 652780"/>
              <a:gd name="T8" fmla="*/ 746609 w 3308984"/>
              <a:gd name="T9" fmla="*/ 458852 h 652780"/>
              <a:gd name="T10" fmla="*/ 978446 w 3308984"/>
              <a:gd name="T11" fmla="*/ 402874 h 652780"/>
              <a:gd name="T12" fmla="*/ 1227294 w 3308984"/>
              <a:gd name="T13" fmla="*/ 342406 h 652780"/>
              <a:gd name="T14" fmla="*/ 1491022 w 3308984"/>
              <a:gd name="T15" fmla="*/ 284259 h 652780"/>
              <a:gd name="T16" fmla="*/ 1761123 w 3308984"/>
              <a:gd name="T17" fmla="*/ 225990 h 652780"/>
              <a:gd name="T18" fmla="*/ 2037656 w 3308984"/>
              <a:gd name="T19" fmla="*/ 172303 h 652780"/>
              <a:gd name="T20" fmla="*/ 2312055 w 3308984"/>
              <a:gd name="T21" fmla="*/ 120874 h 652780"/>
              <a:gd name="T22" fmla="*/ 2448127 w 3308984"/>
              <a:gd name="T23" fmla="*/ 98488 h 652780"/>
              <a:gd name="T24" fmla="*/ 2579991 w 3308984"/>
              <a:gd name="T25" fmla="*/ 76104 h 652780"/>
              <a:gd name="T26" fmla="*/ 2711855 w 3308984"/>
              <a:gd name="T27" fmla="*/ 58146 h 652780"/>
              <a:gd name="T28" fmla="*/ 2839511 w 3308984"/>
              <a:gd name="T29" fmla="*/ 40342 h 652780"/>
              <a:gd name="T30" fmla="*/ 2965033 w 3308984"/>
              <a:gd name="T31" fmla="*/ 26843 h 652780"/>
              <a:gd name="T32" fmla="*/ 3084061 w 3308984"/>
              <a:gd name="T33" fmla="*/ 15635 h 652780"/>
              <a:gd name="T34" fmla="*/ 3198913 w 3308984"/>
              <a:gd name="T35" fmla="*/ 6749 h 652780"/>
              <a:gd name="T36" fmla="*/ 3309556 w 3308984"/>
              <a:gd name="T37" fmla="*/ 0 h 65278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308984" h="652780">
                <a:moveTo>
                  <a:pt x="0" y="652271"/>
                </a:moveTo>
                <a:lnTo>
                  <a:pt x="95646" y="625480"/>
                </a:lnTo>
                <a:lnTo>
                  <a:pt x="357256" y="556259"/>
                </a:lnTo>
                <a:lnTo>
                  <a:pt x="537971" y="509259"/>
                </a:lnTo>
                <a:lnTo>
                  <a:pt x="746394" y="457961"/>
                </a:lnTo>
                <a:lnTo>
                  <a:pt x="978164" y="402092"/>
                </a:lnTo>
                <a:lnTo>
                  <a:pt x="1226941" y="341741"/>
                </a:lnTo>
                <a:lnTo>
                  <a:pt x="1490593" y="283707"/>
                </a:lnTo>
                <a:lnTo>
                  <a:pt x="1760616" y="225551"/>
                </a:lnTo>
                <a:lnTo>
                  <a:pt x="2037069" y="171968"/>
                </a:lnTo>
                <a:lnTo>
                  <a:pt x="2311389" y="120639"/>
                </a:lnTo>
                <a:lnTo>
                  <a:pt x="2447422" y="98297"/>
                </a:lnTo>
                <a:lnTo>
                  <a:pt x="2579248" y="75956"/>
                </a:lnTo>
                <a:lnTo>
                  <a:pt x="2711074" y="58033"/>
                </a:lnTo>
                <a:lnTo>
                  <a:pt x="2838693" y="40264"/>
                </a:lnTo>
                <a:lnTo>
                  <a:pt x="2964179" y="26791"/>
                </a:lnTo>
                <a:lnTo>
                  <a:pt x="3083173" y="15605"/>
                </a:lnTo>
                <a:lnTo>
                  <a:pt x="3197992" y="6736"/>
                </a:lnTo>
                <a:lnTo>
                  <a:pt x="3308603" y="0"/>
                </a:lnTo>
              </a:path>
            </a:pathLst>
          </a:custGeom>
          <a:noFill/>
          <a:ln w="317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31" name="bk object 21"/>
          <p:cNvSpPr>
            <a:spLocks/>
          </p:cNvSpPr>
          <p:nvPr/>
        </p:nvSpPr>
        <p:spPr bwMode="auto">
          <a:xfrm>
            <a:off x="211138" y="714375"/>
            <a:ext cx="8724900" cy="1331913"/>
          </a:xfrm>
          <a:custGeom>
            <a:avLst/>
            <a:gdLst>
              <a:gd name="T0" fmla="*/ 1556362 w 8723630"/>
              <a:gd name="T1" fmla="*/ 0 h 1330960"/>
              <a:gd name="T2" fmla="*/ 1403045 w 8723630"/>
              <a:gd name="T3" fmla="*/ 0 h 1330960"/>
              <a:gd name="T4" fmla="*/ 1258244 w 8723630"/>
              <a:gd name="T5" fmla="*/ 4453 h 1330960"/>
              <a:gd name="T6" fmla="*/ 1121958 w 8723630"/>
              <a:gd name="T7" fmla="*/ 11194 h 1330960"/>
              <a:gd name="T8" fmla="*/ 875021 w 8723630"/>
              <a:gd name="T9" fmla="*/ 33551 h 1330960"/>
              <a:gd name="T10" fmla="*/ 762181 w 8723630"/>
              <a:gd name="T11" fmla="*/ 49168 h 1330960"/>
              <a:gd name="T12" fmla="*/ 659987 w 8723630"/>
              <a:gd name="T13" fmla="*/ 64815 h 1330960"/>
              <a:gd name="T14" fmla="*/ 564187 w 8723630"/>
              <a:gd name="T15" fmla="*/ 82598 h 1330960"/>
              <a:gd name="T16" fmla="*/ 479023 w 8723630"/>
              <a:gd name="T17" fmla="*/ 102822 h 1330960"/>
              <a:gd name="T18" fmla="*/ 398132 w 8723630"/>
              <a:gd name="T19" fmla="*/ 120603 h 1330960"/>
              <a:gd name="T20" fmla="*/ 327863 w 8723630"/>
              <a:gd name="T21" fmla="*/ 140674 h 1330960"/>
              <a:gd name="T22" fmla="*/ 206519 w 8723630"/>
              <a:gd name="T23" fmla="*/ 178679 h 1330960"/>
              <a:gd name="T24" fmla="*/ 157543 w 8723630"/>
              <a:gd name="T25" fmla="*/ 196615 h 1330960"/>
              <a:gd name="T26" fmla="*/ 51096 w 8723630"/>
              <a:gd name="T27" fmla="*/ 241208 h 1330960"/>
              <a:gd name="T28" fmla="*/ 12777 w 8723630"/>
              <a:gd name="T29" fmla="*/ 261431 h 1330960"/>
              <a:gd name="T30" fmla="*/ 0 w 8723630"/>
              <a:gd name="T31" fmla="*/ 268019 h 1330960"/>
              <a:gd name="T32" fmla="*/ 0 w 8723630"/>
              <a:gd name="T33" fmla="*/ 1331404 h 1330960"/>
              <a:gd name="T34" fmla="*/ 8720316 w 8723630"/>
              <a:gd name="T35" fmla="*/ 1331404 h 1330960"/>
              <a:gd name="T36" fmla="*/ 8724645 w 8723630"/>
              <a:gd name="T37" fmla="*/ 1324663 h 1330960"/>
              <a:gd name="T38" fmla="*/ 8724645 w 8723630"/>
              <a:gd name="T39" fmla="*/ 851122 h 1330960"/>
              <a:gd name="T40" fmla="*/ 7183292 w 8723630"/>
              <a:gd name="T41" fmla="*/ 851122 h 1330960"/>
              <a:gd name="T42" fmla="*/ 7044830 w 8723630"/>
              <a:gd name="T43" fmla="*/ 848834 h 1330960"/>
              <a:gd name="T44" fmla="*/ 6900151 w 8723630"/>
              <a:gd name="T45" fmla="*/ 844381 h 1330960"/>
              <a:gd name="T46" fmla="*/ 6751022 w 8723630"/>
              <a:gd name="T47" fmla="*/ 837640 h 1330960"/>
              <a:gd name="T48" fmla="*/ 6595704 w 8723630"/>
              <a:gd name="T49" fmla="*/ 826598 h 1330960"/>
              <a:gd name="T50" fmla="*/ 6261380 w 8723630"/>
              <a:gd name="T51" fmla="*/ 793046 h 1330960"/>
              <a:gd name="T52" fmla="*/ 5901543 w 8723630"/>
              <a:gd name="T53" fmla="*/ 746135 h 1330960"/>
              <a:gd name="T54" fmla="*/ 5709978 w 8723630"/>
              <a:gd name="T55" fmla="*/ 717036 h 1330960"/>
              <a:gd name="T56" fmla="*/ 5509818 w 8723630"/>
              <a:gd name="T57" fmla="*/ 683606 h 1330960"/>
              <a:gd name="T58" fmla="*/ 5303407 w 8723630"/>
              <a:gd name="T59" fmla="*/ 645632 h 1330960"/>
              <a:gd name="T60" fmla="*/ 4862664 w 8723630"/>
              <a:gd name="T61" fmla="*/ 558427 h 1330960"/>
              <a:gd name="T62" fmla="*/ 4387869 w 8723630"/>
              <a:gd name="T63" fmla="*/ 453470 h 1330960"/>
              <a:gd name="T64" fmla="*/ 4136615 w 8723630"/>
              <a:gd name="T65" fmla="*/ 395364 h 1330960"/>
              <a:gd name="T66" fmla="*/ 3615088 w 8723630"/>
              <a:gd name="T67" fmla="*/ 268019 h 1330960"/>
              <a:gd name="T68" fmla="*/ 3123252 w 8723630"/>
              <a:gd name="T69" fmla="*/ 165350 h 1330960"/>
              <a:gd name="T70" fmla="*/ 2893369 w 8723630"/>
              <a:gd name="T71" fmla="*/ 125056 h 1330960"/>
              <a:gd name="T72" fmla="*/ 2673997 w 8723630"/>
              <a:gd name="T73" fmla="*/ 91627 h 1330960"/>
              <a:gd name="T74" fmla="*/ 2463274 w 8723630"/>
              <a:gd name="T75" fmla="*/ 62528 h 1330960"/>
              <a:gd name="T76" fmla="*/ 2263087 w 8723630"/>
              <a:gd name="T77" fmla="*/ 40171 h 1330960"/>
              <a:gd name="T78" fmla="*/ 2073703 w 8723630"/>
              <a:gd name="T79" fmla="*/ 22357 h 1330960"/>
              <a:gd name="T80" fmla="*/ 1720215 w 8723630"/>
              <a:gd name="T81" fmla="*/ 2287 h 1330960"/>
              <a:gd name="T82" fmla="*/ 1556362 w 8723630"/>
              <a:gd name="T83" fmla="*/ 0 h 1330960"/>
              <a:gd name="T84" fmla="*/ 8724645 w 8723630"/>
              <a:gd name="T85" fmla="*/ 569621 h 1330960"/>
              <a:gd name="T86" fmla="*/ 8639533 w 8723630"/>
              <a:gd name="T87" fmla="*/ 605339 h 1330960"/>
              <a:gd name="T88" fmla="*/ 8558627 w 8723630"/>
              <a:gd name="T89" fmla="*/ 636603 h 1330960"/>
              <a:gd name="T90" fmla="*/ 8473392 w 8723630"/>
              <a:gd name="T91" fmla="*/ 665701 h 1330960"/>
              <a:gd name="T92" fmla="*/ 8296736 w 8723630"/>
              <a:gd name="T93" fmla="*/ 719324 h 1330960"/>
              <a:gd name="T94" fmla="*/ 8202996 w 8723630"/>
              <a:gd name="T95" fmla="*/ 743847 h 1330960"/>
              <a:gd name="T96" fmla="*/ 8007134 w 8723630"/>
              <a:gd name="T97" fmla="*/ 784140 h 1330960"/>
              <a:gd name="T98" fmla="*/ 7902845 w 8723630"/>
              <a:gd name="T99" fmla="*/ 801954 h 1330960"/>
              <a:gd name="T100" fmla="*/ 7681437 w 8723630"/>
              <a:gd name="T101" fmla="*/ 828765 h 1330960"/>
              <a:gd name="T102" fmla="*/ 7443018 w 8723630"/>
              <a:gd name="T103" fmla="*/ 846669 h 1330960"/>
              <a:gd name="T104" fmla="*/ 7315258 w 8723630"/>
              <a:gd name="T105" fmla="*/ 851122 h 1330960"/>
              <a:gd name="T106" fmla="*/ 8724645 w 8723630"/>
              <a:gd name="T107" fmla="*/ 851122 h 1330960"/>
              <a:gd name="T108" fmla="*/ 8724645 w 8723630"/>
              <a:gd name="T109" fmla="*/ 569621 h 133096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8723630" h="1330960">
                <a:moveTo>
                  <a:pt x="1556135" y="0"/>
                </a:moveTo>
                <a:lnTo>
                  <a:pt x="1402841" y="0"/>
                </a:lnTo>
                <a:lnTo>
                  <a:pt x="1258061" y="4450"/>
                </a:lnTo>
                <a:lnTo>
                  <a:pt x="1121795" y="11186"/>
                </a:lnTo>
                <a:lnTo>
                  <a:pt x="874894" y="33527"/>
                </a:lnTo>
                <a:lnTo>
                  <a:pt x="762070" y="49133"/>
                </a:lnTo>
                <a:lnTo>
                  <a:pt x="659891" y="64769"/>
                </a:lnTo>
                <a:lnTo>
                  <a:pt x="564105" y="82539"/>
                </a:lnTo>
                <a:lnTo>
                  <a:pt x="478953" y="102748"/>
                </a:lnTo>
                <a:lnTo>
                  <a:pt x="398074" y="120517"/>
                </a:lnTo>
                <a:lnTo>
                  <a:pt x="327815" y="140573"/>
                </a:lnTo>
                <a:lnTo>
                  <a:pt x="206489" y="178551"/>
                </a:lnTo>
                <a:lnTo>
                  <a:pt x="157520" y="196474"/>
                </a:lnTo>
                <a:lnTo>
                  <a:pt x="51089" y="241035"/>
                </a:lnTo>
                <a:lnTo>
                  <a:pt x="12775" y="261244"/>
                </a:lnTo>
                <a:lnTo>
                  <a:pt x="0" y="267827"/>
                </a:lnTo>
                <a:lnTo>
                  <a:pt x="0" y="1330451"/>
                </a:lnTo>
                <a:lnTo>
                  <a:pt x="8719047" y="1330451"/>
                </a:lnTo>
                <a:lnTo>
                  <a:pt x="8723375" y="1323715"/>
                </a:lnTo>
                <a:lnTo>
                  <a:pt x="8723375" y="850513"/>
                </a:lnTo>
                <a:lnTo>
                  <a:pt x="7182246" y="850513"/>
                </a:lnTo>
                <a:lnTo>
                  <a:pt x="7043805" y="848227"/>
                </a:lnTo>
                <a:lnTo>
                  <a:pt x="6899147" y="843777"/>
                </a:lnTo>
                <a:lnTo>
                  <a:pt x="6750039" y="837041"/>
                </a:lnTo>
                <a:lnTo>
                  <a:pt x="6594744" y="826007"/>
                </a:lnTo>
                <a:lnTo>
                  <a:pt x="6260469" y="792479"/>
                </a:lnTo>
                <a:lnTo>
                  <a:pt x="5900684" y="745601"/>
                </a:lnTo>
                <a:lnTo>
                  <a:pt x="5709147" y="716523"/>
                </a:lnTo>
                <a:lnTo>
                  <a:pt x="5509016" y="683117"/>
                </a:lnTo>
                <a:lnTo>
                  <a:pt x="5302635" y="645170"/>
                </a:lnTo>
                <a:lnTo>
                  <a:pt x="4861956" y="558027"/>
                </a:lnTo>
                <a:lnTo>
                  <a:pt x="4387230" y="453146"/>
                </a:lnTo>
                <a:lnTo>
                  <a:pt x="4136013" y="395081"/>
                </a:lnTo>
                <a:lnTo>
                  <a:pt x="3614562" y="267827"/>
                </a:lnTo>
                <a:lnTo>
                  <a:pt x="3122797" y="165232"/>
                </a:lnTo>
                <a:lnTo>
                  <a:pt x="2892948" y="124967"/>
                </a:lnTo>
                <a:lnTo>
                  <a:pt x="2673608" y="91561"/>
                </a:lnTo>
                <a:lnTo>
                  <a:pt x="2462915" y="62483"/>
                </a:lnTo>
                <a:lnTo>
                  <a:pt x="2262758" y="40142"/>
                </a:lnTo>
                <a:lnTo>
                  <a:pt x="2073401" y="22341"/>
                </a:lnTo>
                <a:lnTo>
                  <a:pt x="1719965" y="2285"/>
                </a:lnTo>
                <a:lnTo>
                  <a:pt x="1556135" y="0"/>
                </a:lnTo>
                <a:close/>
              </a:path>
              <a:path w="8723630" h="1330960">
                <a:moveTo>
                  <a:pt x="8723375" y="569213"/>
                </a:moveTo>
                <a:lnTo>
                  <a:pt x="8638275" y="604906"/>
                </a:lnTo>
                <a:lnTo>
                  <a:pt x="8557381" y="636148"/>
                </a:lnTo>
                <a:lnTo>
                  <a:pt x="8472159" y="665225"/>
                </a:lnTo>
                <a:lnTo>
                  <a:pt x="8295528" y="718809"/>
                </a:lnTo>
                <a:lnTo>
                  <a:pt x="8201802" y="743315"/>
                </a:lnTo>
                <a:lnTo>
                  <a:pt x="8005968" y="783579"/>
                </a:lnTo>
                <a:lnTo>
                  <a:pt x="7901695" y="801380"/>
                </a:lnTo>
                <a:lnTo>
                  <a:pt x="7680319" y="828172"/>
                </a:lnTo>
                <a:lnTo>
                  <a:pt x="7441935" y="846063"/>
                </a:lnTo>
                <a:lnTo>
                  <a:pt x="7314193" y="850513"/>
                </a:lnTo>
                <a:lnTo>
                  <a:pt x="8723375" y="850513"/>
                </a:lnTo>
                <a:lnTo>
                  <a:pt x="8723375" y="56921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32" name="Holder 2"/>
          <p:cNvSpPr>
            <a:spLocks noGrp="1"/>
          </p:cNvSpPr>
          <p:nvPr>
            <p:ph type="title"/>
          </p:nvPr>
        </p:nvSpPr>
        <p:spPr bwMode="auto">
          <a:xfrm>
            <a:off x="1930400" y="796925"/>
            <a:ext cx="5283200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/>
          </a:p>
        </p:txBody>
      </p:sp>
      <p:sp>
        <p:nvSpPr>
          <p:cNvPr id="1033" name="Holder 3"/>
          <p:cNvSpPr>
            <a:spLocks noGrp="1"/>
          </p:cNvSpPr>
          <p:nvPr>
            <p:ph type="body" idx="1"/>
          </p:nvPr>
        </p:nvSpPr>
        <p:spPr bwMode="auto">
          <a:xfrm>
            <a:off x="512763" y="2298700"/>
            <a:ext cx="8118475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325" y="6378575"/>
            <a:ext cx="292735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8575"/>
            <a:ext cx="2103438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E14898-4D17-44EE-A846-47B9748701D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363" y="6378575"/>
            <a:ext cx="2103437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1E9B6A-9FC2-48EF-BF56-2830B9AF22CC}" type="slidenum">
              <a:rPr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369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10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ransition spd="slow">
    <p:fade/>
  </p:transition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39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ransition spd="slow">
    <p:fade/>
  </p:transition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ransition spd="slow">
    <p:fade/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</p:sldLayoutIdLst>
  <p:transition spd="slow">
    <p:fade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34.jpeg"/><Relationship Id="rId4" Type="http://schemas.openxmlformats.org/officeDocument/2006/relationships/diagramData" Target="../diagrams/data1.xml"/><Relationship Id="rId9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3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cdns.klimg.com/merdeka.com/i/w/news/2014/10/28/450284/670x335/transaksi-non-tunai-masyarakat-bisa-pilih-jenis-uang-elektronik.jpg"/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6499" y="-27384"/>
            <a:ext cx="9144013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object 8"/>
          <p:cNvSpPr/>
          <p:nvPr/>
        </p:nvSpPr>
        <p:spPr>
          <a:xfrm>
            <a:off x="1" y="2279904"/>
            <a:ext cx="9175908" cy="1301496"/>
          </a:xfrm>
          <a:custGeom>
            <a:avLst/>
            <a:gdLst/>
            <a:ahLst/>
            <a:cxnLst/>
            <a:rect l="l" t="t" r="r" b="b"/>
            <a:pathLst>
              <a:path w="10110470" h="789939">
                <a:moveTo>
                  <a:pt x="0" y="789431"/>
                </a:moveTo>
                <a:lnTo>
                  <a:pt x="10110215" y="789431"/>
                </a:lnTo>
                <a:lnTo>
                  <a:pt x="10110215" y="0"/>
                </a:lnTo>
                <a:lnTo>
                  <a:pt x="0" y="0"/>
                </a:lnTo>
                <a:lnTo>
                  <a:pt x="0" y="789431"/>
                </a:lnTo>
                <a:close/>
              </a:path>
            </a:pathLst>
          </a:cu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/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0" y="2564904"/>
            <a:ext cx="914400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4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</a:t>
            </a:r>
            <a:r>
              <a:rPr sz="4400" b="1" spc="10" dirty="0">
                <a:solidFill>
                  <a:schemeClr val="accent5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sz="4400" b="1" spc="-5" dirty="0">
                <a:solidFill>
                  <a:schemeClr val="accent5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NSAK</a:t>
            </a:r>
            <a:r>
              <a:rPr sz="4400" b="1" spc="-20" dirty="0">
                <a:solidFill>
                  <a:schemeClr val="accent5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sz="4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sz="4400" b="1" spc="45" dirty="0">
                <a:solidFill>
                  <a:schemeClr val="accent5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4400" b="1" spc="-5" dirty="0">
                <a:solidFill>
                  <a:schemeClr val="accent5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</a:t>
            </a:r>
            <a:r>
              <a:rPr sz="4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4400" b="1" spc="65" dirty="0">
                <a:solidFill>
                  <a:schemeClr val="accent5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sz="4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TU</a:t>
            </a:r>
            <a:r>
              <a:rPr sz="4400" b="1" spc="10" dirty="0">
                <a:solidFill>
                  <a:schemeClr val="accent5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sz="4400" b="1" spc="-5" dirty="0">
                <a:solidFill>
                  <a:schemeClr val="accent5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sz="4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28600" y="6215082"/>
            <a:ext cx="86868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dirty="0">
                <a:solidFill>
                  <a:srgbClr val="FFFFFF"/>
                </a:solidFill>
                <a:latin typeface="Calibri"/>
                <a:cs typeface="Calibri"/>
              </a:rPr>
              <a:t>Semarang</a:t>
            </a:r>
            <a:r>
              <a:rPr lang="en-US" sz="1800" dirty="0">
                <a:solidFill>
                  <a:srgbClr val="FFFFFF"/>
                </a:solidFill>
                <a:latin typeface="Calibri"/>
                <a:cs typeface="Calibri"/>
              </a:rPr>
              <a:t>, 07</a:t>
            </a:r>
            <a:r>
              <a:rPr lang="id-ID"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800" dirty="0">
                <a:solidFill>
                  <a:srgbClr val="FFFFFF"/>
                </a:solidFill>
                <a:latin typeface="Calibri"/>
                <a:cs typeface="Calibri"/>
              </a:rPr>
              <a:t>Mei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201</a:t>
            </a:r>
            <a:r>
              <a:rPr lang="en-US" sz="1800" spc="-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0" name="object 9"/>
          <p:cNvSpPr txBox="1"/>
          <p:nvPr/>
        </p:nvSpPr>
        <p:spPr>
          <a:xfrm>
            <a:off x="0" y="1857364"/>
            <a:ext cx="9144000" cy="369332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sz="2400" dirty="0" err="1">
                <a:solidFill>
                  <a:schemeClr val="bg1"/>
                </a:solidFill>
                <a:latin typeface="+mj-lt"/>
                <a:cs typeface="Arial"/>
              </a:rPr>
              <a:t>Badan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/>
              </a:rPr>
              <a:t>Pengelola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/>
              </a:rPr>
              <a:t>Keuangan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/>
              </a:rPr>
              <a:t>dan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/>
              </a:rPr>
              <a:t>Aset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/>
              </a:rPr>
              <a:t> Daerah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/>
              </a:rPr>
              <a:t>Provinsi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+mj-lt"/>
                <a:cs typeface="Arial"/>
              </a:rPr>
              <a:t>Jawa</a:t>
            </a:r>
            <a:r>
              <a:rPr lang="en-US" sz="2400" dirty="0">
                <a:solidFill>
                  <a:schemeClr val="bg1"/>
                </a:solidFill>
                <a:latin typeface="+mj-lt"/>
                <a:cs typeface="Arial"/>
              </a:rPr>
              <a:t> Tengah</a:t>
            </a:r>
            <a:endParaRPr sz="2400" dirty="0">
              <a:solidFill>
                <a:schemeClr val="bg1"/>
              </a:solidFill>
              <a:latin typeface="+mj-lt"/>
              <a:cs typeface="Arial"/>
            </a:endParaRPr>
          </a:p>
        </p:txBody>
      </p:sp>
      <p:pic>
        <p:nvPicPr>
          <p:cNvPr id="11" name="Picture 2" descr="http://semarangkota.com/wp-content/uploads/xlogo-provinsi-jawa-tengah-01.jpg.pagespeed.ic.hCbiwoqyB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06" y="214290"/>
            <a:ext cx="1694486" cy="17432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eksekutif.id/wp-content/uploads/2017/09/kartu-kredit-lifehac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7961">
            <a:off x="353291" y="4023287"/>
            <a:ext cx="2004436" cy="13362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https://cgblogassets.s3-ap-northeast-1.amazonaws.com/wp-content/uploads/sites/4/2015/04/20080351/Kartu-Kredit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1635">
            <a:off x="2555776" y="4204057"/>
            <a:ext cx="2255098" cy="1308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0" name="Picture 6" descr="https://blog.kredivo.com/wp-content/uploads/2016/10/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74511">
            <a:off x="5077397" y="4148338"/>
            <a:ext cx="1681683" cy="12612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2" name="Picture 8" descr="http://cdn2.tstatic.net/batam/foto/bank/images/transaksi-online_20170615_18493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4667">
            <a:off x="7024875" y="3991880"/>
            <a:ext cx="1932608" cy="12612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4" name="TextBox 13"/>
          <p:cNvSpPr txBox="1"/>
          <p:nvPr/>
        </p:nvSpPr>
        <p:spPr>
          <a:xfrm>
            <a:off x="0" y="6215082"/>
            <a:ext cx="9144000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RSJD. AMINO GONDOHUTOMO </a:t>
            </a:r>
            <a:endParaRPr lang="en-US" b="1" dirty="0"/>
          </a:p>
          <a:p>
            <a:pPr algn="ctr"/>
            <a:r>
              <a:rPr lang="en-US" b="1" smtClean="0"/>
              <a:t>1 </a:t>
            </a:r>
            <a:r>
              <a:rPr lang="en-US" b="1" dirty="0" err="1" smtClean="0"/>
              <a:t>Februari</a:t>
            </a:r>
            <a:r>
              <a:rPr lang="en-US" b="1" dirty="0" smtClean="0"/>
              <a:t> 2019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63534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asset.kompas.com/crop/0x0:780x390/780x390/data/photo/2015/03/31/1019414shutterstock-154844699780x3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736" y="3143249"/>
            <a:ext cx="7429500" cy="3714751"/>
          </a:xfrm>
          <a:prstGeom prst="rect">
            <a:avLst/>
          </a:prstGeom>
          <a:noFill/>
        </p:spPr>
      </p:pic>
      <p:sp>
        <p:nvSpPr>
          <p:cNvPr id="3" name="object 3"/>
          <p:cNvSpPr txBox="1"/>
          <p:nvPr/>
        </p:nvSpPr>
        <p:spPr>
          <a:xfrm>
            <a:off x="133618" y="758940"/>
            <a:ext cx="1846094" cy="509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54"/>
              </a:lnSpc>
              <a:spcBef>
                <a:spcPts val="0"/>
              </a:spcBef>
              <a:spcAft>
                <a:spcPts val="0"/>
              </a:spcAft>
            </a:pPr>
            <a:r>
              <a:rPr sz="4400" b="1" spc="10" dirty="0">
                <a:solidFill>
                  <a:srgbClr val="000000"/>
                </a:solidFill>
                <a:latin typeface="Baskerville Old Face"/>
                <a:cs typeface="Baskerville Old Face"/>
              </a:rPr>
              <a:t>Agenda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3840" y="2220540"/>
            <a:ext cx="4236548" cy="2000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4000" spc="4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z="4000" dirty="0" err="1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4000" dirty="0" err="1">
                <a:solidFill>
                  <a:srgbClr val="000000"/>
                </a:solidFill>
                <a:latin typeface="Arial"/>
                <a:cs typeface="Arial"/>
              </a:rPr>
              <a:t>ar</a:t>
            </a:r>
            <a:r>
              <a:rPr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Hukum</a:t>
            </a:r>
            <a:endParaRPr sz="4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marR="0">
              <a:lnSpc>
                <a:spcPts val="3126"/>
              </a:lnSpc>
              <a:spcBef>
                <a:spcPts val="316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4000" spc="4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000" dirty="0">
                <a:solidFill>
                  <a:srgbClr val="000000"/>
                </a:solidFill>
                <a:latin typeface="Arial"/>
                <a:cs typeface="Arial"/>
              </a:rPr>
              <a:t>Kondisi</a:t>
            </a:r>
            <a:r>
              <a:rPr sz="4000" spc="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000" dirty="0">
                <a:solidFill>
                  <a:srgbClr val="000000"/>
                </a:solidFill>
                <a:latin typeface="Arial"/>
                <a:cs typeface="Arial"/>
              </a:rPr>
              <a:t>Saat</a:t>
            </a:r>
            <a:r>
              <a:rPr sz="40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000" dirty="0">
                <a:solidFill>
                  <a:srgbClr val="000000"/>
                </a:solidFill>
                <a:latin typeface="Arial"/>
                <a:cs typeface="Arial"/>
              </a:rPr>
              <a:t>Ini</a:t>
            </a:r>
          </a:p>
          <a:p>
            <a:pPr marL="0" marR="0">
              <a:lnSpc>
                <a:spcPts val="3123"/>
              </a:lnSpc>
              <a:spcBef>
                <a:spcPts val="3118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Arial"/>
                <a:cs typeface="Arial"/>
              </a:rPr>
              <a:t>3.</a:t>
            </a:r>
            <a:r>
              <a:rPr sz="4000" spc="4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Strategi</a:t>
            </a:r>
            <a:endParaRPr sz="4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28965" y="6423019"/>
            <a:ext cx="597685" cy="829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|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8304" y="6529066"/>
            <a:ext cx="407531" cy="552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38024848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8680"/>
            <a:ext cx="4914780" cy="54407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926" y="2857496"/>
            <a:ext cx="5648623" cy="84426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182880" indent="0" algn="ctr">
              <a:buNone/>
            </a:pPr>
            <a:r>
              <a:rPr lang="en-US" sz="4400" b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Dasar</a:t>
            </a:r>
            <a:r>
              <a:rPr lang="en-US" sz="4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400" b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hukum</a:t>
            </a:r>
            <a:endParaRPr lang="en-US" sz="4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888236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1551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67762" y="1"/>
            <a:ext cx="6476524" cy="368935"/>
          </a:xfrm>
          <a:custGeom>
            <a:avLst/>
            <a:gdLst/>
            <a:ahLst/>
            <a:cxnLst/>
            <a:rect l="l" t="t" r="r" b="b"/>
            <a:pathLst>
              <a:path w="8635365" h="368935">
                <a:moveTo>
                  <a:pt x="0" y="368807"/>
                </a:moveTo>
                <a:lnTo>
                  <a:pt x="8634983" y="368807"/>
                </a:lnTo>
                <a:lnTo>
                  <a:pt x="8634983" y="0"/>
                </a:lnTo>
                <a:lnTo>
                  <a:pt x="0" y="0"/>
                </a:lnTo>
                <a:lnTo>
                  <a:pt x="0" y="368807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67762" y="1014985"/>
            <a:ext cx="6476524" cy="140335"/>
          </a:xfrm>
          <a:custGeom>
            <a:avLst/>
            <a:gdLst/>
            <a:ahLst/>
            <a:cxnLst/>
            <a:rect l="l" t="t" r="r" b="b"/>
            <a:pathLst>
              <a:path w="8635365" h="140334">
                <a:moveTo>
                  <a:pt x="0" y="140207"/>
                </a:moveTo>
                <a:lnTo>
                  <a:pt x="8634983" y="140207"/>
                </a:lnTo>
                <a:lnTo>
                  <a:pt x="8634983" y="0"/>
                </a:lnTo>
                <a:lnTo>
                  <a:pt x="0" y="0"/>
                </a:lnTo>
                <a:lnTo>
                  <a:pt x="0" y="140207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67761" y="381000"/>
            <a:ext cx="6476239" cy="646430"/>
          </a:xfrm>
          <a:custGeom>
            <a:avLst/>
            <a:gdLst/>
            <a:ahLst/>
            <a:cxnLst/>
            <a:rect l="l" t="t" r="r" b="b"/>
            <a:pathLst>
              <a:path w="12192000" h="646430">
                <a:moveTo>
                  <a:pt x="0" y="646175"/>
                </a:moveTo>
                <a:lnTo>
                  <a:pt x="12191999" y="646175"/>
                </a:lnTo>
                <a:lnTo>
                  <a:pt x="12191999" y="0"/>
                </a:lnTo>
                <a:lnTo>
                  <a:pt x="0" y="0"/>
                </a:lnTo>
                <a:lnTo>
                  <a:pt x="0" y="6461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667762" y="393193"/>
            <a:ext cx="642366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800" b="1" spc="-5" dirty="0" err="1">
                <a:cs typeface="Calibri Light"/>
              </a:rPr>
              <a:t>Dasar</a:t>
            </a:r>
            <a:r>
              <a:rPr lang="en-US" sz="2800" b="1" spc="-5" dirty="0">
                <a:cs typeface="Calibri Light"/>
              </a:rPr>
              <a:t> </a:t>
            </a:r>
            <a:r>
              <a:rPr sz="2800" b="1" spc="-5" dirty="0" err="1">
                <a:cs typeface="Calibri Light"/>
              </a:rPr>
              <a:t>I</a:t>
            </a:r>
            <a:r>
              <a:rPr sz="2800" b="1" spc="-25" dirty="0" err="1">
                <a:cs typeface="Calibri Light"/>
              </a:rPr>
              <a:t>m</a:t>
            </a:r>
            <a:r>
              <a:rPr sz="2800" b="1" spc="-45" dirty="0" err="1">
                <a:cs typeface="Calibri Light"/>
              </a:rPr>
              <a:t>p</a:t>
            </a:r>
            <a:r>
              <a:rPr sz="2800" b="1" spc="-25" dirty="0" err="1">
                <a:cs typeface="Calibri Light"/>
              </a:rPr>
              <a:t>l</a:t>
            </a:r>
            <a:r>
              <a:rPr sz="2800" b="1" spc="-40" dirty="0" err="1">
                <a:cs typeface="Calibri Light"/>
              </a:rPr>
              <a:t>e</a:t>
            </a:r>
            <a:r>
              <a:rPr sz="2800" b="1" spc="-75" dirty="0" err="1">
                <a:cs typeface="Calibri Light"/>
              </a:rPr>
              <a:t>m</a:t>
            </a:r>
            <a:r>
              <a:rPr sz="2800" b="1" spc="-40" dirty="0" err="1">
                <a:cs typeface="Calibri Light"/>
              </a:rPr>
              <a:t>e</a:t>
            </a:r>
            <a:r>
              <a:rPr sz="2800" b="1" spc="-95" dirty="0" err="1">
                <a:cs typeface="Calibri Light"/>
              </a:rPr>
              <a:t>nt</a:t>
            </a:r>
            <a:r>
              <a:rPr sz="2800" b="1" spc="-40" dirty="0" err="1">
                <a:cs typeface="Calibri Light"/>
              </a:rPr>
              <a:t>a</a:t>
            </a:r>
            <a:r>
              <a:rPr sz="2800" b="1" spc="-15" dirty="0" err="1">
                <a:cs typeface="Calibri Light"/>
              </a:rPr>
              <a:t>s</a:t>
            </a:r>
            <a:r>
              <a:rPr sz="2800" b="1" dirty="0" err="1">
                <a:cs typeface="Calibri Light"/>
              </a:rPr>
              <a:t>i</a:t>
            </a:r>
            <a:r>
              <a:rPr sz="2800" b="1" spc="-210" dirty="0">
                <a:cs typeface="Times New Roman"/>
              </a:rPr>
              <a:t> </a:t>
            </a:r>
            <a:r>
              <a:rPr sz="2800" b="1" spc="-285" dirty="0">
                <a:cs typeface="Calibri Light"/>
              </a:rPr>
              <a:t>T</a:t>
            </a:r>
            <a:r>
              <a:rPr sz="2800" b="1" spc="-65" dirty="0">
                <a:cs typeface="Calibri Light"/>
              </a:rPr>
              <a:t>r</a:t>
            </a:r>
            <a:r>
              <a:rPr sz="2800" b="1" spc="-40" dirty="0">
                <a:cs typeface="Calibri Light"/>
              </a:rPr>
              <a:t>a</a:t>
            </a:r>
            <a:r>
              <a:rPr sz="2800" b="1" spc="-45" dirty="0">
                <a:cs typeface="Calibri Light"/>
              </a:rPr>
              <a:t>n</a:t>
            </a:r>
            <a:r>
              <a:rPr sz="2800" b="1" spc="-40" dirty="0">
                <a:cs typeface="Calibri Light"/>
              </a:rPr>
              <a:t>sa</a:t>
            </a:r>
            <a:r>
              <a:rPr sz="2800" b="1" spc="-90" dirty="0">
                <a:cs typeface="Calibri Light"/>
              </a:rPr>
              <a:t>k</a:t>
            </a:r>
            <a:r>
              <a:rPr sz="2800" b="1" spc="-15" dirty="0">
                <a:cs typeface="Calibri Light"/>
              </a:rPr>
              <a:t>s</a:t>
            </a:r>
            <a:r>
              <a:rPr sz="2800" b="1" dirty="0">
                <a:cs typeface="Calibri Light"/>
              </a:rPr>
              <a:t>i</a:t>
            </a:r>
            <a:r>
              <a:rPr sz="2800" b="1" spc="-210" dirty="0">
                <a:cs typeface="Times New Roman"/>
              </a:rPr>
              <a:t> </a:t>
            </a:r>
            <a:r>
              <a:rPr sz="2800" b="1" spc="-20" dirty="0">
                <a:cs typeface="Calibri Light"/>
              </a:rPr>
              <a:t>N</a:t>
            </a:r>
            <a:r>
              <a:rPr sz="2800" b="1" spc="-30" dirty="0">
                <a:cs typeface="Calibri Light"/>
              </a:rPr>
              <a:t>o</a:t>
            </a:r>
            <a:r>
              <a:rPr sz="2800" b="1" dirty="0">
                <a:cs typeface="Calibri Light"/>
              </a:rPr>
              <a:t>n</a:t>
            </a:r>
            <a:r>
              <a:rPr sz="2800" b="1" spc="-225" dirty="0">
                <a:cs typeface="Times New Roman"/>
              </a:rPr>
              <a:t> </a:t>
            </a:r>
            <a:r>
              <a:rPr sz="2800" b="1" spc="-285" dirty="0" err="1">
                <a:cs typeface="Calibri Light"/>
              </a:rPr>
              <a:t>T</a:t>
            </a:r>
            <a:r>
              <a:rPr sz="2800" b="1" spc="-20" dirty="0" err="1">
                <a:cs typeface="Calibri Light"/>
              </a:rPr>
              <a:t>un</a:t>
            </a:r>
            <a:r>
              <a:rPr sz="2800" b="1" spc="-40" dirty="0" err="1">
                <a:cs typeface="Calibri Light"/>
              </a:rPr>
              <a:t>a</a:t>
            </a:r>
            <a:r>
              <a:rPr sz="2800" b="1" dirty="0" err="1">
                <a:cs typeface="Calibri Light"/>
              </a:rPr>
              <a:t>i</a:t>
            </a:r>
            <a:r>
              <a:rPr sz="2800" b="1" spc="-210" dirty="0">
                <a:cs typeface="Times New Roman"/>
              </a:rPr>
              <a:t> </a:t>
            </a:r>
            <a:endParaRPr sz="2800" b="1" dirty="0">
              <a:cs typeface="Calibri Ligh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6403847"/>
            <a:ext cx="9144000" cy="332740"/>
          </a:xfrm>
          <a:custGeom>
            <a:avLst/>
            <a:gdLst/>
            <a:ahLst/>
            <a:cxnLst/>
            <a:rect l="l" t="t" r="r" b="b"/>
            <a:pathLst>
              <a:path w="12192000" h="332740">
                <a:moveTo>
                  <a:pt x="0" y="332231"/>
                </a:moveTo>
                <a:lnTo>
                  <a:pt x="12191999" y="332231"/>
                </a:lnTo>
                <a:lnTo>
                  <a:pt x="12191999" y="0"/>
                </a:lnTo>
                <a:lnTo>
                  <a:pt x="0" y="0"/>
                </a:lnTo>
                <a:lnTo>
                  <a:pt x="0" y="33223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57150" y="2438400"/>
            <a:ext cx="9201436" cy="39654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6200" y="1321714"/>
            <a:ext cx="8905120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2440" marR="5080" indent="-460375" algn="ctr">
              <a:lnSpc>
                <a:spcPct val="100000"/>
              </a:lnSpc>
            </a:pPr>
            <a:r>
              <a:rPr sz="2800" b="1" dirty="0">
                <a:latin typeface="+mj-lt"/>
                <a:cs typeface="Calibri"/>
              </a:rPr>
              <a:t>Un</a:t>
            </a:r>
            <a:r>
              <a:rPr sz="2800" b="1" spc="-10" dirty="0">
                <a:latin typeface="+mj-lt"/>
                <a:cs typeface="Calibri"/>
              </a:rPr>
              <a:t>d</a:t>
            </a:r>
            <a:r>
              <a:rPr sz="2800" b="1" dirty="0">
                <a:latin typeface="+mj-lt"/>
                <a:cs typeface="Calibri"/>
              </a:rPr>
              <a:t>a</a:t>
            </a:r>
            <a:r>
              <a:rPr sz="2800" b="1" spc="-10" dirty="0">
                <a:latin typeface="+mj-lt"/>
                <a:cs typeface="Calibri"/>
              </a:rPr>
              <a:t>n</a:t>
            </a:r>
            <a:r>
              <a:rPr sz="2800" b="1" dirty="0">
                <a:latin typeface="+mj-lt"/>
                <a:cs typeface="Calibri"/>
              </a:rPr>
              <a:t>g</a:t>
            </a:r>
            <a:r>
              <a:rPr sz="2800" b="1" spc="-55" dirty="0">
                <a:latin typeface="+mj-lt"/>
                <a:cs typeface="Times New Roman"/>
              </a:rPr>
              <a:t> </a:t>
            </a:r>
            <a:r>
              <a:rPr sz="2800" b="1" dirty="0">
                <a:latin typeface="+mj-lt"/>
                <a:cs typeface="Calibri"/>
              </a:rPr>
              <a:t>Un</a:t>
            </a:r>
            <a:r>
              <a:rPr sz="2800" b="1" spc="-10" dirty="0">
                <a:latin typeface="+mj-lt"/>
                <a:cs typeface="Calibri"/>
              </a:rPr>
              <a:t>d</a:t>
            </a:r>
            <a:r>
              <a:rPr sz="2800" b="1" dirty="0">
                <a:latin typeface="+mj-lt"/>
                <a:cs typeface="Calibri"/>
              </a:rPr>
              <a:t>a</a:t>
            </a:r>
            <a:r>
              <a:rPr sz="2800" b="1" spc="-10" dirty="0">
                <a:latin typeface="+mj-lt"/>
                <a:cs typeface="Calibri"/>
              </a:rPr>
              <a:t>n</a:t>
            </a:r>
            <a:r>
              <a:rPr sz="2800" b="1" dirty="0">
                <a:latin typeface="+mj-lt"/>
                <a:cs typeface="Calibri"/>
              </a:rPr>
              <a:t>g</a:t>
            </a:r>
            <a:r>
              <a:rPr sz="2800" b="1" spc="-75" dirty="0">
                <a:latin typeface="+mj-lt"/>
                <a:cs typeface="Times New Roman"/>
              </a:rPr>
              <a:t> </a:t>
            </a:r>
            <a:r>
              <a:rPr sz="2800" b="1" spc="-10" dirty="0">
                <a:latin typeface="+mj-lt"/>
                <a:cs typeface="Calibri"/>
              </a:rPr>
              <a:t>No</a:t>
            </a:r>
            <a:r>
              <a:rPr sz="2800" b="1" spc="5" dirty="0">
                <a:latin typeface="+mj-lt"/>
                <a:cs typeface="Calibri"/>
              </a:rPr>
              <a:t>m</a:t>
            </a:r>
            <a:r>
              <a:rPr sz="2800" b="1" spc="-10" dirty="0">
                <a:latin typeface="+mj-lt"/>
                <a:cs typeface="Calibri"/>
              </a:rPr>
              <a:t>o</a:t>
            </a:r>
            <a:r>
              <a:rPr sz="2800" b="1" dirty="0">
                <a:latin typeface="+mj-lt"/>
                <a:cs typeface="Calibri"/>
              </a:rPr>
              <a:t>r</a:t>
            </a:r>
            <a:r>
              <a:rPr sz="2800" b="1" spc="-25" dirty="0">
                <a:latin typeface="+mj-lt"/>
                <a:cs typeface="Times New Roman"/>
              </a:rPr>
              <a:t> </a:t>
            </a:r>
            <a:r>
              <a:rPr sz="2800" b="1" dirty="0">
                <a:latin typeface="+mj-lt"/>
                <a:cs typeface="Calibri"/>
              </a:rPr>
              <a:t>23</a:t>
            </a:r>
            <a:r>
              <a:rPr sz="2800" b="1" spc="-40" dirty="0">
                <a:latin typeface="+mj-lt"/>
                <a:cs typeface="Times New Roman"/>
              </a:rPr>
              <a:t> </a:t>
            </a:r>
            <a:r>
              <a:rPr sz="2800" b="1" spc="-40" dirty="0" err="1">
                <a:latin typeface="+mj-lt"/>
                <a:cs typeface="Calibri"/>
              </a:rPr>
              <a:t>t</a:t>
            </a:r>
            <a:r>
              <a:rPr sz="2800" b="1" dirty="0" err="1">
                <a:latin typeface="+mj-lt"/>
                <a:cs typeface="Calibri"/>
              </a:rPr>
              <a:t>ahun</a:t>
            </a:r>
            <a:r>
              <a:rPr sz="2800" b="1" spc="-55" dirty="0">
                <a:latin typeface="+mj-lt"/>
                <a:cs typeface="Times New Roman"/>
              </a:rPr>
              <a:t> </a:t>
            </a:r>
            <a:r>
              <a:rPr sz="2800" b="1" dirty="0">
                <a:latin typeface="+mj-lt"/>
                <a:cs typeface="Calibri"/>
              </a:rPr>
              <a:t>2014</a:t>
            </a:r>
            <a:endParaRPr lang="en-US" sz="2800" b="1" dirty="0">
              <a:latin typeface="+mj-lt"/>
              <a:cs typeface="Calibri"/>
            </a:endParaRPr>
          </a:p>
          <a:p>
            <a:pPr marL="472440" marR="5080" indent="-460375" algn="ctr">
              <a:lnSpc>
                <a:spcPct val="100000"/>
              </a:lnSpc>
            </a:pPr>
            <a:r>
              <a:rPr sz="2800" b="1" spc="-40" dirty="0" err="1">
                <a:latin typeface="+mj-lt"/>
                <a:cs typeface="Calibri"/>
              </a:rPr>
              <a:t>t</a:t>
            </a:r>
            <a:r>
              <a:rPr sz="2800" b="1" spc="-10" dirty="0" err="1">
                <a:latin typeface="+mj-lt"/>
                <a:cs typeface="Calibri"/>
              </a:rPr>
              <a:t>e</a:t>
            </a:r>
            <a:r>
              <a:rPr sz="2800" b="1" spc="-30" dirty="0" err="1">
                <a:latin typeface="+mj-lt"/>
                <a:cs typeface="Calibri"/>
              </a:rPr>
              <a:t>n</a:t>
            </a:r>
            <a:r>
              <a:rPr sz="2800" b="1" spc="-40" dirty="0" err="1">
                <a:latin typeface="+mj-lt"/>
                <a:cs typeface="Calibri"/>
              </a:rPr>
              <a:t>t</a:t>
            </a:r>
            <a:r>
              <a:rPr sz="2800" b="1" dirty="0" err="1">
                <a:latin typeface="+mj-lt"/>
                <a:cs typeface="Calibri"/>
              </a:rPr>
              <a:t>a</a:t>
            </a:r>
            <a:r>
              <a:rPr sz="2800" b="1" spc="-10" dirty="0" err="1">
                <a:latin typeface="+mj-lt"/>
                <a:cs typeface="Calibri"/>
              </a:rPr>
              <a:t>n</a:t>
            </a:r>
            <a:r>
              <a:rPr sz="2800" b="1" dirty="0" err="1">
                <a:latin typeface="+mj-lt"/>
                <a:cs typeface="Calibri"/>
              </a:rPr>
              <a:t>g</a:t>
            </a:r>
            <a:r>
              <a:rPr sz="2800" b="1" spc="-5" dirty="0">
                <a:latin typeface="+mj-lt"/>
                <a:cs typeface="Times New Roman"/>
              </a:rPr>
              <a:t> </a:t>
            </a:r>
            <a:r>
              <a:rPr sz="2800" b="1" spc="-20" dirty="0">
                <a:latin typeface="+mj-lt"/>
                <a:cs typeface="Calibri"/>
              </a:rPr>
              <a:t>P</a:t>
            </a:r>
            <a:r>
              <a:rPr sz="2800" b="1" spc="-10" dirty="0">
                <a:latin typeface="+mj-lt"/>
                <a:cs typeface="Calibri"/>
              </a:rPr>
              <a:t>e</a:t>
            </a:r>
            <a:r>
              <a:rPr sz="2800" b="1" spc="5" dirty="0">
                <a:latin typeface="+mj-lt"/>
                <a:cs typeface="Calibri"/>
              </a:rPr>
              <a:t>m</a:t>
            </a:r>
            <a:r>
              <a:rPr sz="2800" b="1" spc="-10" dirty="0">
                <a:latin typeface="+mj-lt"/>
                <a:cs typeface="Calibri"/>
              </a:rPr>
              <a:t>eri</a:t>
            </a:r>
            <a:r>
              <a:rPr sz="2800" b="1" spc="-30" dirty="0">
                <a:latin typeface="+mj-lt"/>
                <a:cs typeface="Calibri"/>
              </a:rPr>
              <a:t>n</a:t>
            </a:r>
            <a:r>
              <a:rPr sz="2800" b="1" spc="-40" dirty="0">
                <a:latin typeface="+mj-lt"/>
                <a:cs typeface="Calibri"/>
              </a:rPr>
              <a:t>t</a:t>
            </a:r>
            <a:r>
              <a:rPr sz="2800" b="1" dirty="0">
                <a:latin typeface="+mj-lt"/>
                <a:cs typeface="Calibri"/>
              </a:rPr>
              <a:t>ah</a:t>
            </a:r>
            <a:r>
              <a:rPr sz="2800" b="1" spc="-45" dirty="0">
                <a:latin typeface="+mj-lt"/>
                <a:cs typeface="Times New Roman"/>
              </a:rPr>
              <a:t> </a:t>
            </a:r>
            <a:r>
              <a:rPr sz="2800" b="1" spc="-10" dirty="0">
                <a:latin typeface="+mj-lt"/>
                <a:cs typeface="Calibri"/>
              </a:rPr>
              <a:t>D</a:t>
            </a:r>
            <a:r>
              <a:rPr sz="2800" b="1" dirty="0">
                <a:latin typeface="+mj-lt"/>
                <a:cs typeface="Calibri"/>
              </a:rPr>
              <a:t>a</a:t>
            </a:r>
            <a:r>
              <a:rPr sz="2800" b="1" spc="-15" dirty="0">
                <a:latin typeface="+mj-lt"/>
                <a:cs typeface="Calibri"/>
              </a:rPr>
              <a:t>e</a:t>
            </a:r>
            <a:r>
              <a:rPr sz="2800" b="1" spc="-35" dirty="0">
                <a:latin typeface="+mj-lt"/>
                <a:cs typeface="Calibri"/>
              </a:rPr>
              <a:t>r</a:t>
            </a:r>
            <a:r>
              <a:rPr sz="2800" b="1" dirty="0">
                <a:latin typeface="+mj-lt"/>
                <a:cs typeface="Calibri"/>
              </a:rPr>
              <a:t>ah</a:t>
            </a:r>
          </a:p>
        </p:txBody>
      </p:sp>
      <p:sp>
        <p:nvSpPr>
          <p:cNvPr id="24" name="object 24"/>
          <p:cNvSpPr/>
          <p:nvPr/>
        </p:nvSpPr>
        <p:spPr>
          <a:xfrm>
            <a:off x="371300" y="4876800"/>
            <a:ext cx="8663122" cy="1472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357281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148064" y="2924944"/>
            <a:ext cx="3943360" cy="12241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9144000" cy="11551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67762" y="1"/>
            <a:ext cx="6476524" cy="368935"/>
          </a:xfrm>
          <a:custGeom>
            <a:avLst/>
            <a:gdLst/>
            <a:ahLst/>
            <a:cxnLst/>
            <a:rect l="l" t="t" r="r" b="b"/>
            <a:pathLst>
              <a:path w="8635365" h="368935">
                <a:moveTo>
                  <a:pt x="0" y="368807"/>
                </a:moveTo>
                <a:lnTo>
                  <a:pt x="8634983" y="368807"/>
                </a:lnTo>
                <a:lnTo>
                  <a:pt x="8634983" y="0"/>
                </a:lnTo>
                <a:lnTo>
                  <a:pt x="0" y="0"/>
                </a:lnTo>
                <a:lnTo>
                  <a:pt x="0" y="368807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67762" y="1014985"/>
            <a:ext cx="6476524" cy="140335"/>
          </a:xfrm>
          <a:custGeom>
            <a:avLst/>
            <a:gdLst/>
            <a:ahLst/>
            <a:cxnLst/>
            <a:rect l="l" t="t" r="r" b="b"/>
            <a:pathLst>
              <a:path w="8635365" h="140334">
                <a:moveTo>
                  <a:pt x="0" y="140207"/>
                </a:moveTo>
                <a:lnTo>
                  <a:pt x="8634983" y="140207"/>
                </a:lnTo>
                <a:lnTo>
                  <a:pt x="8634983" y="0"/>
                </a:lnTo>
                <a:lnTo>
                  <a:pt x="0" y="0"/>
                </a:lnTo>
                <a:lnTo>
                  <a:pt x="0" y="140207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67761" y="381000"/>
            <a:ext cx="6476239" cy="646430"/>
          </a:xfrm>
          <a:custGeom>
            <a:avLst/>
            <a:gdLst/>
            <a:ahLst/>
            <a:cxnLst/>
            <a:rect l="l" t="t" r="r" b="b"/>
            <a:pathLst>
              <a:path w="12192000" h="646430">
                <a:moveTo>
                  <a:pt x="0" y="646175"/>
                </a:moveTo>
                <a:lnTo>
                  <a:pt x="12191999" y="646175"/>
                </a:lnTo>
                <a:lnTo>
                  <a:pt x="12191999" y="0"/>
                </a:lnTo>
                <a:lnTo>
                  <a:pt x="0" y="0"/>
                </a:lnTo>
                <a:lnTo>
                  <a:pt x="0" y="6461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667762" y="393193"/>
            <a:ext cx="6423662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3200" b="1" spc="-5" dirty="0" err="1">
                <a:latin typeface="Calibri Light"/>
                <a:cs typeface="Calibri Light"/>
              </a:rPr>
              <a:t>Dasar</a:t>
            </a:r>
            <a:r>
              <a:rPr lang="en-US" sz="3200" b="1" spc="-5" dirty="0">
                <a:latin typeface="Calibri Light"/>
                <a:cs typeface="Calibri Light"/>
              </a:rPr>
              <a:t> </a:t>
            </a:r>
            <a:r>
              <a:rPr sz="3200" b="1" spc="-5" dirty="0" err="1">
                <a:latin typeface="Calibri Light"/>
                <a:cs typeface="Calibri Light"/>
              </a:rPr>
              <a:t>I</a:t>
            </a:r>
            <a:r>
              <a:rPr sz="3200" b="1" spc="-25" dirty="0" err="1">
                <a:latin typeface="Calibri Light"/>
                <a:cs typeface="Calibri Light"/>
              </a:rPr>
              <a:t>m</a:t>
            </a:r>
            <a:r>
              <a:rPr sz="3200" b="1" spc="-45" dirty="0" err="1">
                <a:latin typeface="Calibri Light"/>
                <a:cs typeface="Calibri Light"/>
              </a:rPr>
              <a:t>p</a:t>
            </a:r>
            <a:r>
              <a:rPr sz="3200" b="1" spc="-25" dirty="0" err="1">
                <a:latin typeface="Calibri Light"/>
                <a:cs typeface="Calibri Light"/>
              </a:rPr>
              <a:t>l</a:t>
            </a:r>
            <a:r>
              <a:rPr sz="3200" b="1" spc="-40" dirty="0" err="1">
                <a:latin typeface="Calibri Light"/>
                <a:cs typeface="Calibri Light"/>
              </a:rPr>
              <a:t>e</a:t>
            </a:r>
            <a:r>
              <a:rPr sz="3200" b="1" spc="-75" dirty="0" err="1">
                <a:latin typeface="Calibri Light"/>
                <a:cs typeface="Calibri Light"/>
              </a:rPr>
              <a:t>m</a:t>
            </a:r>
            <a:r>
              <a:rPr sz="3200" b="1" spc="-40" dirty="0" err="1">
                <a:latin typeface="Calibri Light"/>
                <a:cs typeface="Calibri Light"/>
              </a:rPr>
              <a:t>e</a:t>
            </a:r>
            <a:r>
              <a:rPr sz="3200" b="1" spc="-95" dirty="0" err="1">
                <a:latin typeface="Calibri Light"/>
                <a:cs typeface="Calibri Light"/>
              </a:rPr>
              <a:t>nt</a:t>
            </a:r>
            <a:r>
              <a:rPr sz="3200" b="1" spc="-40" dirty="0" err="1">
                <a:latin typeface="Calibri Light"/>
                <a:cs typeface="Calibri Light"/>
              </a:rPr>
              <a:t>a</a:t>
            </a:r>
            <a:r>
              <a:rPr sz="3200" b="1" spc="-15" dirty="0" err="1">
                <a:latin typeface="Calibri Light"/>
                <a:cs typeface="Calibri Light"/>
              </a:rPr>
              <a:t>s</a:t>
            </a:r>
            <a:r>
              <a:rPr sz="3200" b="1" dirty="0" err="1">
                <a:latin typeface="Calibri Light"/>
                <a:cs typeface="Calibri Light"/>
              </a:rPr>
              <a:t>i</a:t>
            </a:r>
            <a:r>
              <a:rPr sz="3200" b="1" spc="-210" dirty="0">
                <a:latin typeface="Times New Roman"/>
                <a:cs typeface="Times New Roman"/>
              </a:rPr>
              <a:t> </a:t>
            </a:r>
            <a:r>
              <a:rPr sz="3200" b="1" spc="-285" dirty="0">
                <a:latin typeface="Calibri Light"/>
                <a:cs typeface="Calibri Light"/>
              </a:rPr>
              <a:t>T</a:t>
            </a:r>
            <a:r>
              <a:rPr sz="3200" b="1" spc="-65" dirty="0">
                <a:latin typeface="Calibri Light"/>
                <a:cs typeface="Calibri Light"/>
              </a:rPr>
              <a:t>r</a:t>
            </a:r>
            <a:r>
              <a:rPr sz="3200" b="1" spc="-40" dirty="0">
                <a:latin typeface="Calibri Light"/>
                <a:cs typeface="Calibri Light"/>
              </a:rPr>
              <a:t>a</a:t>
            </a:r>
            <a:r>
              <a:rPr sz="3200" b="1" spc="-45" dirty="0">
                <a:latin typeface="Calibri Light"/>
                <a:cs typeface="Calibri Light"/>
              </a:rPr>
              <a:t>n</a:t>
            </a:r>
            <a:r>
              <a:rPr sz="3200" b="1" spc="-40" dirty="0">
                <a:latin typeface="Calibri Light"/>
                <a:cs typeface="Calibri Light"/>
              </a:rPr>
              <a:t>sa</a:t>
            </a:r>
            <a:r>
              <a:rPr sz="3200" b="1" spc="-90" dirty="0">
                <a:latin typeface="Calibri Light"/>
                <a:cs typeface="Calibri Light"/>
              </a:rPr>
              <a:t>k</a:t>
            </a:r>
            <a:r>
              <a:rPr sz="3200" b="1" spc="-15" dirty="0">
                <a:latin typeface="Calibri Light"/>
                <a:cs typeface="Calibri Light"/>
              </a:rPr>
              <a:t>s</a:t>
            </a:r>
            <a:r>
              <a:rPr sz="3200" b="1" dirty="0">
                <a:latin typeface="Calibri Light"/>
                <a:cs typeface="Calibri Light"/>
              </a:rPr>
              <a:t>i</a:t>
            </a:r>
            <a:r>
              <a:rPr sz="3200" b="1" spc="-210" dirty="0">
                <a:latin typeface="Times New Roman"/>
                <a:cs typeface="Times New Roman"/>
              </a:rPr>
              <a:t> </a:t>
            </a:r>
            <a:r>
              <a:rPr sz="3200" b="1" spc="-20" dirty="0">
                <a:latin typeface="Calibri Light"/>
                <a:cs typeface="Calibri Light"/>
              </a:rPr>
              <a:t>N</a:t>
            </a:r>
            <a:r>
              <a:rPr sz="3200" b="1" spc="-30" dirty="0">
                <a:latin typeface="Calibri Light"/>
                <a:cs typeface="Calibri Light"/>
              </a:rPr>
              <a:t>o</a:t>
            </a:r>
            <a:r>
              <a:rPr sz="3200" b="1" dirty="0">
                <a:latin typeface="Calibri Light"/>
                <a:cs typeface="Calibri Light"/>
              </a:rPr>
              <a:t>n</a:t>
            </a:r>
            <a:r>
              <a:rPr sz="3200" b="1" spc="-225" dirty="0">
                <a:latin typeface="Times New Roman"/>
                <a:cs typeface="Times New Roman"/>
              </a:rPr>
              <a:t> </a:t>
            </a:r>
            <a:r>
              <a:rPr sz="3200" b="1" spc="-285" dirty="0" err="1">
                <a:latin typeface="Calibri Light"/>
                <a:cs typeface="Calibri Light"/>
              </a:rPr>
              <a:t>T</a:t>
            </a:r>
            <a:r>
              <a:rPr sz="3200" b="1" spc="-20" dirty="0" err="1">
                <a:latin typeface="Calibri Light"/>
                <a:cs typeface="Calibri Light"/>
              </a:rPr>
              <a:t>un</a:t>
            </a:r>
            <a:r>
              <a:rPr sz="3200" b="1" spc="-40" dirty="0" err="1">
                <a:latin typeface="Calibri Light"/>
                <a:cs typeface="Calibri Light"/>
              </a:rPr>
              <a:t>a</a:t>
            </a:r>
            <a:r>
              <a:rPr sz="3200" b="1" dirty="0" err="1">
                <a:latin typeface="Calibri Light"/>
                <a:cs typeface="Calibri Light"/>
              </a:rPr>
              <a:t>i</a:t>
            </a:r>
            <a:r>
              <a:rPr sz="3200" b="1" spc="-210" dirty="0">
                <a:latin typeface="Times New Roman"/>
                <a:cs typeface="Times New Roman"/>
              </a:rPr>
              <a:t> </a:t>
            </a:r>
            <a:endParaRPr sz="3200" b="1" dirty="0">
              <a:latin typeface="Calibri Light"/>
              <a:cs typeface="Calibri Ligh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6403847"/>
            <a:ext cx="9144000" cy="332740"/>
          </a:xfrm>
          <a:custGeom>
            <a:avLst/>
            <a:gdLst/>
            <a:ahLst/>
            <a:cxnLst/>
            <a:rect l="l" t="t" r="r" b="b"/>
            <a:pathLst>
              <a:path w="12192000" h="332740">
                <a:moveTo>
                  <a:pt x="0" y="332231"/>
                </a:moveTo>
                <a:lnTo>
                  <a:pt x="12191999" y="332231"/>
                </a:lnTo>
                <a:lnTo>
                  <a:pt x="12191999" y="0"/>
                </a:lnTo>
                <a:lnTo>
                  <a:pt x="0" y="0"/>
                </a:lnTo>
                <a:lnTo>
                  <a:pt x="0" y="33223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0" y="1215273"/>
            <a:ext cx="9144286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" algn="ctr">
              <a:lnSpc>
                <a:spcPct val="100000"/>
              </a:lnSpc>
            </a:pPr>
            <a:r>
              <a:rPr sz="2400" b="1" dirty="0">
                <a:cs typeface="Calibri"/>
              </a:rPr>
              <a:t>In</a:t>
            </a:r>
            <a:r>
              <a:rPr sz="2400" b="1" spc="-35" dirty="0">
                <a:cs typeface="Calibri"/>
              </a:rPr>
              <a:t>s</a:t>
            </a:r>
            <a:r>
              <a:rPr sz="2400" b="1" spc="-15" dirty="0">
                <a:cs typeface="Calibri"/>
              </a:rPr>
              <a:t>t</a:t>
            </a:r>
            <a:r>
              <a:rPr sz="2400" b="1" spc="-10" dirty="0">
                <a:cs typeface="Calibri"/>
              </a:rPr>
              <a:t>ru</a:t>
            </a:r>
            <a:r>
              <a:rPr sz="2400" b="1" spc="-40" dirty="0">
                <a:cs typeface="Calibri"/>
              </a:rPr>
              <a:t>k</a:t>
            </a:r>
            <a:r>
              <a:rPr sz="2400" b="1" spc="-10" dirty="0">
                <a:cs typeface="Calibri"/>
              </a:rPr>
              <a:t>s</a:t>
            </a:r>
            <a:r>
              <a:rPr sz="2400" b="1" dirty="0">
                <a:cs typeface="Calibri"/>
              </a:rPr>
              <a:t>i</a:t>
            </a:r>
            <a:r>
              <a:rPr sz="2400" b="1" spc="-30" dirty="0">
                <a:cs typeface="Times New Roman"/>
              </a:rPr>
              <a:t> </a:t>
            </a:r>
            <a:r>
              <a:rPr sz="2400" b="1" spc="5" dirty="0">
                <a:cs typeface="Calibri"/>
              </a:rPr>
              <a:t>P</a:t>
            </a:r>
            <a:r>
              <a:rPr sz="2400" b="1" spc="-35" dirty="0">
                <a:cs typeface="Calibri"/>
              </a:rPr>
              <a:t>r</a:t>
            </a:r>
            <a:r>
              <a:rPr sz="2400" b="1" spc="-10" dirty="0">
                <a:cs typeface="Calibri"/>
              </a:rPr>
              <a:t>e</a:t>
            </a:r>
            <a:r>
              <a:rPr sz="2400" b="1" spc="-5" dirty="0">
                <a:cs typeface="Calibri"/>
              </a:rPr>
              <a:t>s</a:t>
            </a:r>
            <a:r>
              <a:rPr sz="2400" b="1" spc="-15" dirty="0">
                <a:cs typeface="Calibri"/>
              </a:rPr>
              <a:t>i</a:t>
            </a:r>
            <a:r>
              <a:rPr sz="2400" b="1" spc="-5" dirty="0">
                <a:cs typeface="Calibri"/>
              </a:rPr>
              <a:t>d</a:t>
            </a:r>
            <a:r>
              <a:rPr sz="2400" b="1" spc="-15" dirty="0">
                <a:cs typeface="Calibri"/>
              </a:rPr>
              <a:t>e</a:t>
            </a:r>
            <a:r>
              <a:rPr sz="2400" b="1" dirty="0">
                <a:cs typeface="Calibri"/>
              </a:rPr>
              <a:t>n</a:t>
            </a:r>
            <a:r>
              <a:rPr sz="2400" b="1" spc="-35" dirty="0">
                <a:cs typeface="Times New Roman"/>
              </a:rPr>
              <a:t> </a:t>
            </a:r>
            <a:r>
              <a:rPr sz="2400" b="1" spc="-10" dirty="0">
                <a:cs typeface="Calibri"/>
              </a:rPr>
              <a:t>No</a:t>
            </a:r>
            <a:r>
              <a:rPr sz="2400" b="1" spc="5" dirty="0">
                <a:cs typeface="Calibri"/>
              </a:rPr>
              <a:t>m</a:t>
            </a:r>
            <a:r>
              <a:rPr sz="2400" b="1" spc="-10" dirty="0">
                <a:cs typeface="Calibri"/>
              </a:rPr>
              <a:t>o</a:t>
            </a:r>
            <a:r>
              <a:rPr sz="2400" b="1" dirty="0">
                <a:cs typeface="Calibri"/>
              </a:rPr>
              <a:t>r</a:t>
            </a:r>
            <a:r>
              <a:rPr sz="2400" b="1" spc="-25" dirty="0">
                <a:cs typeface="Times New Roman"/>
              </a:rPr>
              <a:t> </a:t>
            </a:r>
            <a:r>
              <a:rPr sz="2400" b="1" dirty="0">
                <a:cs typeface="Calibri"/>
              </a:rPr>
              <a:t>10</a:t>
            </a:r>
            <a:r>
              <a:rPr sz="2400" b="1" spc="-45" dirty="0">
                <a:cs typeface="Times New Roman"/>
              </a:rPr>
              <a:t> </a:t>
            </a:r>
            <a:r>
              <a:rPr sz="2400" b="1" spc="-114" dirty="0">
                <a:cs typeface="Calibri"/>
              </a:rPr>
              <a:t>T</a:t>
            </a:r>
            <a:r>
              <a:rPr sz="2400" b="1" dirty="0">
                <a:cs typeface="Calibri"/>
              </a:rPr>
              <a:t>a</a:t>
            </a:r>
            <a:r>
              <a:rPr sz="2400" b="1" spc="-10" dirty="0">
                <a:cs typeface="Calibri"/>
              </a:rPr>
              <a:t>hu</a:t>
            </a:r>
            <a:r>
              <a:rPr sz="2400" b="1" dirty="0">
                <a:cs typeface="Calibri"/>
              </a:rPr>
              <a:t>n</a:t>
            </a:r>
            <a:r>
              <a:rPr sz="2400" b="1" spc="-95" dirty="0">
                <a:cs typeface="Times New Roman"/>
              </a:rPr>
              <a:t> </a:t>
            </a:r>
            <a:r>
              <a:rPr sz="2400" b="1" dirty="0">
                <a:cs typeface="Calibri"/>
              </a:rPr>
              <a:t>2016</a:t>
            </a:r>
          </a:p>
          <a:p>
            <a:pPr algn="ctr">
              <a:lnSpc>
                <a:spcPct val="100000"/>
              </a:lnSpc>
            </a:pPr>
            <a:r>
              <a:rPr b="1" spc="-40" dirty="0">
                <a:cs typeface="Calibri"/>
              </a:rPr>
              <a:t>t</a:t>
            </a:r>
            <a:r>
              <a:rPr b="1" spc="-10" dirty="0">
                <a:cs typeface="Calibri"/>
              </a:rPr>
              <a:t>e</a:t>
            </a:r>
            <a:r>
              <a:rPr b="1" spc="-30" dirty="0">
                <a:cs typeface="Calibri"/>
              </a:rPr>
              <a:t>n</a:t>
            </a:r>
            <a:r>
              <a:rPr b="1" spc="-40" dirty="0">
                <a:cs typeface="Calibri"/>
              </a:rPr>
              <a:t>t</a:t>
            </a:r>
            <a:r>
              <a:rPr b="1" dirty="0">
                <a:cs typeface="Calibri"/>
              </a:rPr>
              <a:t>a</a:t>
            </a:r>
            <a:r>
              <a:rPr b="1" spc="-10" dirty="0">
                <a:cs typeface="Calibri"/>
              </a:rPr>
              <a:t>n</a:t>
            </a:r>
            <a:r>
              <a:rPr b="1" dirty="0">
                <a:cs typeface="Calibri"/>
              </a:rPr>
              <a:t>g</a:t>
            </a:r>
            <a:r>
              <a:rPr b="1" spc="-5" dirty="0">
                <a:cs typeface="Times New Roman"/>
              </a:rPr>
              <a:t> </a:t>
            </a:r>
            <a:r>
              <a:rPr b="1" dirty="0">
                <a:cs typeface="Calibri"/>
              </a:rPr>
              <a:t>A</a:t>
            </a:r>
            <a:r>
              <a:rPr b="1" spc="-35" dirty="0">
                <a:cs typeface="Calibri"/>
              </a:rPr>
              <a:t>k</a:t>
            </a:r>
            <a:r>
              <a:rPr b="1" spc="-5" dirty="0">
                <a:cs typeface="Calibri"/>
              </a:rPr>
              <a:t>s</a:t>
            </a:r>
            <a:r>
              <a:rPr b="1" dirty="0">
                <a:cs typeface="Calibri"/>
              </a:rPr>
              <a:t>i</a:t>
            </a:r>
            <a:r>
              <a:rPr b="1" spc="-50" dirty="0">
                <a:cs typeface="Times New Roman"/>
              </a:rPr>
              <a:t> </a:t>
            </a:r>
            <a:r>
              <a:rPr b="1" spc="-20" dirty="0">
                <a:cs typeface="Calibri"/>
              </a:rPr>
              <a:t>P</a:t>
            </a:r>
            <a:r>
              <a:rPr b="1" spc="-10" dirty="0">
                <a:cs typeface="Calibri"/>
              </a:rPr>
              <a:t>e</a:t>
            </a:r>
            <a:r>
              <a:rPr b="1" spc="-5" dirty="0">
                <a:cs typeface="Calibri"/>
              </a:rPr>
              <a:t>n</a:t>
            </a:r>
            <a:r>
              <a:rPr b="1" spc="-15" dirty="0">
                <a:cs typeface="Calibri"/>
              </a:rPr>
              <a:t>c</a:t>
            </a:r>
            <a:r>
              <a:rPr b="1" spc="-10" dirty="0">
                <a:cs typeface="Calibri"/>
              </a:rPr>
              <a:t>e</a:t>
            </a:r>
            <a:r>
              <a:rPr b="1" spc="-15" dirty="0">
                <a:cs typeface="Calibri"/>
              </a:rPr>
              <a:t>g</a:t>
            </a:r>
            <a:r>
              <a:rPr b="1" dirty="0">
                <a:cs typeface="Calibri"/>
              </a:rPr>
              <a:t>a</a:t>
            </a:r>
            <a:r>
              <a:rPr b="1" spc="-10" dirty="0">
                <a:cs typeface="Calibri"/>
              </a:rPr>
              <a:t>h</a:t>
            </a:r>
            <a:r>
              <a:rPr b="1" dirty="0">
                <a:cs typeface="Calibri"/>
              </a:rPr>
              <a:t>an</a:t>
            </a:r>
            <a:r>
              <a:rPr b="1" spc="-100" dirty="0">
                <a:cs typeface="Times New Roman"/>
              </a:rPr>
              <a:t> </a:t>
            </a:r>
            <a:r>
              <a:rPr b="1" spc="-5" dirty="0">
                <a:cs typeface="Calibri"/>
              </a:rPr>
              <a:t>d</a:t>
            </a:r>
            <a:r>
              <a:rPr b="1" spc="-10" dirty="0">
                <a:cs typeface="Calibri"/>
              </a:rPr>
              <a:t>a</a:t>
            </a:r>
            <a:r>
              <a:rPr b="1" dirty="0">
                <a:cs typeface="Calibri"/>
              </a:rPr>
              <a:t>n</a:t>
            </a:r>
            <a:r>
              <a:rPr b="1" spc="-45" dirty="0">
                <a:cs typeface="Times New Roman"/>
              </a:rPr>
              <a:t> </a:t>
            </a:r>
            <a:r>
              <a:rPr b="1" spc="-20" dirty="0">
                <a:cs typeface="Calibri"/>
              </a:rPr>
              <a:t>P</a:t>
            </a:r>
            <a:r>
              <a:rPr b="1" spc="-10" dirty="0">
                <a:cs typeface="Calibri"/>
              </a:rPr>
              <a:t>e</a:t>
            </a:r>
            <a:r>
              <a:rPr b="1" spc="5" dirty="0">
                <a:cs typeface="Calibri"/>
              </a:rPr>
              <a:t>m</a:t>
            </a:r>
            <a:r>
              <a:rPr b="1" spc="-5" dirty="0">
                <a:cs typeface="Calibri"/>
              </a:rPr>
              <a:t>b</a:t>
            </a:r>
            <a:r>
              <a:rPr b="1" spc="-15" dirty="0">
                <a:cs typeface="Calibri"/>
              </a:rPr>
              <a:t>e</a:t>
            </a:r>
            <a:r>
              <a:rPr b="1" spc="-35" dirty="0">
                <a:cs typeface="Calibri"/>
              </a:rPr>
              <a:t>r</a:t>
            </a:r>
            <a:r>
              <a:rPr b="1" dirty="0">
                <a:cs typeface="Calibri"/>
              </a:rPr>
              <a:t>a</a:t>
            </a:r>
            <a:r>
              <a:rPr b="1" spc="-35" dirty="0">
                <a:cs typeface="Calibri"/>
              </a:rPr>
              <a:t>n</a:t>
            </a:r>
            <a:r>
              <a:rPr b="1" spc="-40" dirty="0">
                <a:cs typeface="Calibri"/>
              </a:rPr>
              <a:t>t</a:t>
            </a:r>
            <a:r>
              <a:rPr b="1" dirty="0">
                <a:cs typeface="Calibri"/>
              </a:rPr>
              <a:t>a</a:t>
            </a:r>
            <a:r>
              <a:rPr b="1" spc="-10" dirty="0">
                <a:cs typeface="Calibri"/>
              </a:rPr>
              <a:t>s</a:t>
            </a:r>
            <a:r>
              <a:rPr b="1" dirty="0">
                <a:cs typeface="Calibri"/>
              </a:rPr>
              <a:t>an</a:t>
            </a:r>
            <a:r>
              <a:rPr b="1" spc="-70" dirty="0">
                <a:cs typeface="Times New Roman"/>
              </a:rPr>
              <a:t> </a:t>
            </a:r>
            <a:r>
              <a:rPr b="1" spc="-25" dirty="0">
                <a:cs typeface="Calibri"/>
              </a:rPr>
              <a:t>K</a:t>
            </a:r>
            <a:r>
              <a:rPr b="1" spc="-10" dirty="0">
                <a:cs typeface="Calibri"/>
              </a:rPr>
              <a:t>or</a:t>
            </a:r>
            <a:r>
              <a:rPr b="1" spc="-5" dirty="0">
                <a:cs typeface="Calibri"/>
              </a:rPr>
              <a:t>u</a:t>
            </a:r>
            <a:r>
              <a:rPr b="1" spc="-10" dirty="0">
                <a:cs typeface="Calibri"/>
              </a:rPr>
              <a:t>p</a:t>
            </a:r>
            <a:r>
              <a:rPr b="1" spc="-5" dirty="0">
                <a:cs typeface="Calibri"/>
              </a:rPr>
              <a:t>s</a:t>
            </a:r>
            <a:r>
              <a:rPr b="1" dirty="0">
                <a:cs typeface="Calibri"/>
              </a:rPr>
              <a:t>i</a:t>
            </a:r>
            <a:r>
              <a:rPr b="1" spc="-55" dirty="0">
                <a:cs typeface="Times New Roman"/>
              </a:rPr>
              <a:t> </a:t>
            </a:r>
            <a:r>
              <a:rPr b="1" spc="-114" dirty="0">
                <a:cs typeface="Calibri"/>
              </a:rPr>
              <a:t>T</a:t>
            </a:r>
            <a:r>
              <a:rPr b="1" dirty="0">
                <a:cs typeface="Calibri"/>
              </a:rPr>
              <a:t>a</a:t>
            </a:r>
            <a:r>
              <a:rPr b="1" spc="-10" dirty="0">
                <a:cs typeface="Calibri"/>
              </a:rPr>
              <a:t>h</a:t>
            </a:r>
            <a:r>
              <a:rPr b="1" spc="-5" dirty="0">
                <a:cs typeface="Calibri"/>
              </a:rPr>
              <a:t>u</a:t>
            </a:r>
            <a:r>
              <a:rPr b="1" dirty="0">
                <a:cs typeface="Calibri"/>
              </a:rPr>
              <a:t>n</a:t>
            </a:r>
            <a:r>
              <a:rPr b="1" spc="-75" dirty="0">
                <a:cs typeface="Times New Roman"/>
              </a:rPr>
              <a:t> </a:t>
            </a:r>
            <a:r>
              <a:rPr b="1" dirty="0">
                <a:cs typeface="Calibri"/>
              </a:rPr>
              <a:t>2016</a:t>
            </a:r>
            <a:r>
              <a:rPr b="1" spc="-40" dirty="0">
                <a:cs typeface="Times New Roman"/>
              </a:rPr>
              <a:t> </a:t>
            </a:r>
            <a:r>
              <a:rPr b="1" spc="-5" dirty="0">
                <a:cs typeface="Calibri"/>
              </a:rPr>
              <a:t>d</a:t>
            </a:r>
            <a:r>
              <a:rPr b="1" spc="-10" dirty="0">
                <a:cs typeface="Calibri"/>
              </a:rPr>
              <a:t>a</a:t>
            </a:r>
            <a:r>
              <a:rPr b="1" dirty="0">
                <a:cs typeface="Calibri"/>
              </a:rPr>
              <a:t>n</a:t>
            </a:r>
            <a:r>
              <a:rPr b="1" spc="-70" dirty="0">
                <a:cs typeface="Times New Roman"/>
              </a:rPr>
              <a:t> </a:t>
            </a:r>
            <a:r>
              <a:rPr b="1" dirty="0">
                <a:cs typeface="Calibri"/>
              </a:rPr>
              <a:t>2017</a:t>
            </a:r>
            <a:endParaRPr sz="2000" b="1" dirty="0">
              <a:cs typeface="Calibri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475007"/>
              </p:ext>
            </p:extLst>
          </p:nvPr>
        </p:nvGraphicFramePr>
        <p:xfrm>
          <a:off x="2" y="2050504"/>
          <a:ext cx="9091423" cy="43045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90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3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1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433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90813">
                <a:tc>
                  <a:txBody>
                    <a:bodyPr/>
                    <a:lstStyle/>
                    <a:p>
                      <a:pPr marL="104775"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No</a:t>
                      </a:r>
                      <a:endParaRPr sz="1600" dirty="0">
                        <a:latin typeface="+mj-lt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Ak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s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i</a:t>
                      </a:r>
                      <a:endParaRPr sz="1600" dirty="0">
                        <a:latin typeface="+mj-lt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ctr">
                        <a:lnSpc>
                          <a:spcPct val="100000"/>
                        </a:lnSpc>
                      </a:pPr>
                      <a:r>
                        <a:rPr sz="1600" b="1" spc="-1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P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e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nan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gg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un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g</a:t>
                      </a:r>
                      <a:r>
                        <a:rPr sz="1600" b="1" spc="-70" dirty="0">
                          <a:solidFill>
                            <a:srgbClr val="FFFFFF"/>
                          </a:solidFill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J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a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w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a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b</a:t>
                      </a:r>
                      <a:endParaRPr sz="1600" dirty="0">
                        <a:latin typeface="+mj-lt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168910" marR="161925" indent="164465" algn="ctr">
                        <a:lnSpc>
                          <a:spcPct val="100000"/>
                        </a:lnSpc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K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ri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te</a:t>
                      </a:r>
                      <a:r>
                        <a:rPr sz="1600" b="1" spc="-1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r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i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a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Ke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b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e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r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ha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sil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a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n</a:t>
                      </a:r>
                      <a:endParaRPr sz="1600" dirty="0">
                        <a:latin typeface="+mj-lt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Uku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r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a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n</a:t>
                      </a:r>
                      <a:r>
                        <a:rPr sz="1600" b="1" spc="-75" dirty="0">
                          <a:solidFill>
                            <a:srgbClr val="FFFFFF"/>
                          </a:solidFill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Ke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b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e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r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ha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sil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a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+mj-lt"/>
                          <a:cs typeface="Calibri"/>
                        </a:rPr>
                        <a:t>n</a:t>
                      </a:r>
                      <a:endParaRPr sz="1600" dirty="0">
                        <a:latin typeface="+mj-lt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3987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+mj-lt"/>
                          <a:cs typeface="Calibri"/>
                        </a:rPr>
                        <a:t>18</a:t>
                      </a:r>
                      <a:endParaRPr sz="1600">
                        <a:latin typeface="+mj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11176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+mj-lt"/>
                          <a:cs typeface="Calibri"/>
                        </a:rPr>
                        <a:t>Per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c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epa</a:t>
                      </a:r>
                      <a:r>
                        <a:rPr sz="1600" spc="-15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m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p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m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en</a:t>
                      </a:r>
                      <a:r>
                        <a:rPr sz="1600" spc="-15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asi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ra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saks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spc="-4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un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ai</a:t>
                      </a:r>
                      <a:r>
                        <a:rPr sz="1600" spc="-3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 err="1">
                          <a:latin typeface="+mj-lt"/>
                          <a:cs typeface="Calibri"/>
                        </a:rPr>
                        <a:t>se</a:t>
                      </a:r>
                      <a:r>
                        <a:rPr sz="1600" spc="10" dirty="0" err="1">
                          <a:latin typeface="+mj-lt"/>
                          <a:cs typeface="Calibri"/>
                        </a:rPr>
                        <a:t>l</a:t>
                      </a:r>
                      <a:r>
                        <a:rPr sz="1600" spc="-5" dirty="0" err="1">
                          <a:latin typeface="+mj-lt"/>
                          <a:cs typeface="Calibri"/>
                        </a:rPr>
                        <a:t>u</a:t>
                      </a:r>
                      <a:r>
                        <a:rPr sz="1600" dirty="0" err="1">
                          <a:latin typeface="+mj-lt"/>
                          <a:cs typeface="Calibri"/>
                        </a:rPr>
                        <a:t>r</a:t>
                      </a:r>
                      <a:r>
                        <a:rPr sz="1600" spc="-5" dirty="0" err="1">
                          <a:latin typeface="+mj-lt"/>
                          <a:cs typeface="Calibri"/>
                        </a:rPr>
                        <a:t>u</a:t>
                      </a:r>
                      <a:r>
                        <a:rPr sz="1600" dirty="0" err="1">
                          <a:latin typeface="+mj-lt"/>
                          <a:cs typeface="Calibri"/>
                        </a:rPr>
                        <a:t>h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K/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L</a:t>
                      </a:r>
                      <a:r>
                        <a:rPr sz="1600" spc="-6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Pe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m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er</a:t>
                      </a:r>
                      <a:r>
                        <a:rPr sz="1600" spc="10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ah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aerah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0530" marR="149860" indent="-344170">
                        <a:lnSpc>
                          <a:spcPct val="100000"/>
                        </a:lnSpc>
                        <a:buFont typeface="Calibri"/>
                        <a:buAutoNum type="arabicPeriod"/>
                        <a:tabLst>
                          <a:tab pos="431165" algn="l"/>
                        </a:tabLst>
                      </a:pPr>
                      <a:r>
                        <a:rPr sz="1600" dirty="0">
                          <a:latin typeface="+mj-lt"/>
                          <a:cs typeface="Calibri"/>
                        </a:rPr>
                        <a:t>Kemen</a:t>
                      </a:r>
                      <a:r>
                        <a:rPr sz="1600" spc="-15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er</a:t>
                      </a:r>
                      <a:r>
                        <a:rPr sz="1600" spc="10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Ke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u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</a:p>
                    <a:p>
                      <a:pPr marL="430530" marR="114935" indent="-344170">
                        <a:lnSpc>
                          <a:spcPct val="100000"/>
                        </a:lnSpc>
                        <a:buFont typeface="Calibri"/>
                        <a:buAutoNum type="arabicPeriod"/>
                        <a:tabLst>
                          <a:tab pos="431165" algn="l"/>
                        </a:tabLst>
                      </a:pPr>
                      <a:r>
                        <a:rPr sz="1600" dirty="0">
                          <a:latin typeface="+mj-lt"/>
                          <a:cs typeface="Calibri"/>
                        </a:rPr>
                        <a:t>Kemen</a:t>
                      </a:r>
                      <a:r>
                        <a:rPr sz="1600" spc="-15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er</a:t>
                      </a:r>
                      <a:r>
                        <a:rPr sz="1600" spc="10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am</a:t>
                      </a:r>
                      <a:r>
                        <a:rPr sz="1600" spc="-5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eri</a:t>
                      </a:r>
                    </a:p>
                    <a:p>
                      <a:pPr marL="430530" marR="149860" indent="-344170">
                        <a:lnSpc>
                          <a:spcPct val="100000"/>
                        </a:lnSpc>
                        <a:buFont typeface="Calibri"/>
                        <a:buAutoNum type="arabicPeriod"/>
                        <a:tabLst>
                          <a:tab pos="431165" algn="l"/>
                        </a:tabLst>
                      </a:pPr>
                      <a:r>
                        <a:rPr sz="1600" dirty="0">
                          <a:latin typeface="+mj-lt"/>
                          <a:cs typeface="Calibri"/>
                        </a:rPr>
                        <a:t>Kemen</a:t>
                      </a:r>
                      <a:r>
                        <a:rPr sz="1600" spc="-15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er</a:t>
                      </a:r>
                      <a:r>
                        <a:rPr sz="1600" spc="10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H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u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kum</a:t>
                      </a:r>
                      <a:r>
                        <a:rPr sz="1600" spc="-5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H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ak</a:t>
                      </a:r>
                      <a:r>
                        <a:rPr sz="1600" spc="-3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sasi</a:t>
                      </a:r>
                      <a:r>
                        <a:rPr sz="1600" spc="-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M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nus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104775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+mj-lt"/>
                          <a:cs typeface="Calibri"/>
                        </a:rPr>
                        <a:t>M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enekan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k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r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ups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spc="-5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p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h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ap</a:t>
                      </a:r>
                      <a:r>
                        <a:rPr sz="1600" spc="-4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rea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li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sasi</a:t>
                      </a:r>
                      <a:r>
                        <a:rPr sz="1600" spc="-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gg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aran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p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m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b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un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spc="-4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p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en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aan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b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ara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spc="-3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spc="-4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jasa</a:t>
                      </a:r>
                      <a:endParaRPr sz="1600">
                        <a:latin typeface="+mj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 marR="143510" indent="-344170">
                        <a:lnSpc>
                          <a:spcPct val="100000"/>
                        </a:lnSpc>
                        <a:buFont typeface="Calibri"/>
                        <a:buAutoNum type="arabicPeriod"/>
                        <a:tabLst>
                          <a:tab pos="431800" algn="l"/>
                        </a:tabLst>
                      </a:pPr>
                      <a:r>
                        <a:rPr sz="1600" spc="-15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erse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esa</a:t>
                      </a:r>
                      <a:r>
                        <a:rPr sz="1600" spc="10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kan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ya</a:t>
                      </a:r>
                      <a:r>
                        <a:rPr sz="1600" spc="-8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Pera</a:t>
                      </a:r>
                      <a:r>
                        <a:rPr sz="1600" spc="-15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u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ran</a:t>
                      </a:r>
                      <a:r>
                        <a:rPr sz="1600" spc="-4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M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en</a:t>
                      </a:r>
                      <a:r>
                        <a:rPr sz="1600" spc="-15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eri</a:t>
                      </a:r>
                      <a:r>
                        <a:rPr sz="1600" spc="-2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Ke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u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spc="-6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S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u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rat</a:t>
                      </a:r>
                      <a:r>
                        <a:rPr sz="1600" spc="-4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latin typeface="+mj-lt"/>
                          <a:cs typeface="Calibri"/>
                        </a:rPr>
                        <a:t>E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aran</a:t>
                      </a:r>
                      <a:r>
                        <a:rPr sz="1600" spc="-2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M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en</a:t>
                      </a:r>
                      <a:r>
                        <a:rPr sz="1600" spc="-15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eri</a:t>
                      </a:r>
                      <a:r>
                        <a:rPr sz="1600" spc="-2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am</a:t>
                      </a:r>
                      <a:r>
                        <a:rPr sz="1600" spc="-5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eri</a:t>
                      </a:r>
                      <a:r>
                        <a:rPr sz="1600" spc="-4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men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enai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p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m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b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15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asan</a:t>
                      </a:r>
                      <a:r>
                        <a:rPr sz="1600" spc="-6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ra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saks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spc="-5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un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ai</a:t>
                      </a:r>
                      <a:r>
                        <a:rPr sz="1600" spc="-2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spc="-2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Kemen</a:t>
                      </a:r>
                      <a:r>
                        <a:rPr sz="1600" spc="-15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er</a:t>
                      </a:r>
                      <a:r>
                        <a:rPr sz="1600" spc="10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/</a:t>
                      </a:r>
                      <a:r>
                        <a:rPr sz="1600" spc="-8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m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b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spc="-4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Pe</a:t>
                      </a:r>
                      <a:r>
                        <a:rPr sz="1600" spc="10" dirty="0">
                          <a:latin typeface="+mj-lt"/>
                          <a:cs typeface="Calibri"/>
                        </a:rPr>
                        <a:t>m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er</a:t>
                      </a:r>
                      <a:r>
                        <a:rPr sz="1600" spc="10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ah</a:t>
                      </a:r>
                      <a:r>
                        <a:rPr sz="1600" spc="-6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aerah</a:t>
                      </a:r>
                    </a:p>
                    <a:p>
                      <a:pPr marL="431165" marR="437515" indent="-344170">
                        <a:lnSpc>
                          <a:spcPct val="100000"/>
                        </a:lnSpc>
                        <a:buFont typeface="Calibri"/>
                        <a:buAutoNum type="arabicPeriod"/>
                        <a:tabLst>
                          <a:tab pos="431800" algn="l"/>
                        </a:tabLst>
                      </a:pPr>
                      <a:r>
                        <a:rPr sz="1600" spc="-15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ersus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u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nn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ya</a:t>
                      </a:r>
                      <a:r>
                        <a:rPr sz="1600" spc="-3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p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o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ran</a:t>
                      </a:r>
                      <a:r>
                        <a:rPr sz="1600" spc="-6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p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r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o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ress</a:t>
                      </a:r>
                      <a:r>
                        <a:rPr sz="1600" spc="-3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p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enye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l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esa</a:t>
                      </a:r>
                      <a:r>
                        <a:rPr sz="1600" spc="10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spc="-8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R</a:t>
                      </a:r>
                      <a:r>
                        <a:rPr sz="1600" spc="10" dirty="0">
                          <a:latin typeface="+mj-lt"/>
                          <a:cs typeface="Calibri"/>
                        </a:rPr>
                        <a:t>U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U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p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m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b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15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asan</a:t>
                      </a:r>
                      <a:r>
                        <a:rPr sz="1600" spc="-6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ra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saks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spc="-5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p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en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gg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un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aan</a:t>
                      </a:r>
                      <a:r>
                        <a:rPr sz="1600" spc="-6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u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spc="-5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kar</a:t>
                      </a:r>
                      <a:r>
                        <a:rPr sz="1600" spc="-15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al</a:t>
                      </a:r>
                    </a:p>
                    <a:p>
                      <a:pPr marL="431165" marR="255270" indent="-344170">
                        <a:lnSpc>
                          <a:spcPct val="100000"/>
                        </a:lnSpc>
                        <a:buFont typeface="Calibri"/>
                        <a:buAutoNum type="arabicPeriod"/>
                        <a:tabLst>
                          <a:tab pos="431800" algn="l"/>
                        </a:tabLst>
                      </a:pPr>
                      <a:r>
                        <a:rPr sz="1600" spc="-15" dirty="0">
                          <a:latin typeface="+mj-lt"/>
                          <a:cs typeface="Calibri"/>
                        </a:rPr>
                        <a:t>T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erb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unn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ya</a:t>
                      </a:r>
                      <a:r>
                        <a:rPr sz="1600" spc="-3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>
                          <a:latin typeface="+mj-lt"/>
                          <a:cs typeface="Calibri"/>
                        </a:rPr>
                        <a:t>s</a:t>
                      </a:r>
                      <a:r>
                        <a:rPr sz="1600" spc="5">
                          <a:latin typeface="+mj-lt"/>
                          <a:cs typeface="Calibri"/>
                        </a:rPr>
                        <a:t>i</a:t>
                      </a:r>
                      <a:r>
                        <a:rPr sz="1600" spc="-5">
                          <a:latin typeface="+mj-lt"/>
                          <a:cs typeface="Calibri"/>
                        </a:rPr>
                        <a:t>s</a:t>
                      </a:r>
                      <a:r>
                        <a:rPr sz="1600" spc="-10">
                          <a:latin typeface="+mj-lt"/>
                          <a:cs typeface="Calibri"/>
                        </a:rPr>
                        <a:t>t</a:t>
                      </a:r>
                      <a:r>
                        <a:rPr sz="1600">
                          <a:latin typeface="+mj-lt"/>
                          <a:cs typeface="Calibri"/>
                        </a:rPr>
                        <a:t>em</a:t>
                      </a:r>
                      <a:r>
                        <a:rPr sz="1600" spc="-7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v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l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u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asi</a:t>
                      </a:r>
                      <a:r>
                        <a:rPr sz="1600" spc="-5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m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o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to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r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i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spc="-7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rea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li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sasi</a:t>
                      </a:r>
                      <a:r>
                        <a:rPr sz="1600" spc="-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gg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aran</a:t>
                      </a:r>
                      <a:r>
                        <a:rPr sz="1600" spc="-6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p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m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b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un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spc="-9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spc="-1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p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en</a:t>
                      </a:r>
                      <a:r>
                        <a:rPr sz="1600" spc="5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aan</a:t>
                      </a:r>
                      <a:r>
                        <a:rPr sz="1600" spc="-6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b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ara</a:t>
                      </a:r>
                      <a:r>
                        <a:rPr sz="1600" spc="-10" dirty="0">
                          <a:latin typeface="+mj-lt"/>
                          <a:cs typeface="Calibri"/>
                        </a:rPr>
                        <a:t>n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g</a:t>
                      </a:r>
                      <a:r>
                        <a:rPr sz="1600" spc="-55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d</a:t>
                      </a:r>
                      <a:r>
                        <a:rPr sz="1600" dirty="0">
                          <a:latin typeface="+mj-lt"/>
                          <a:cs typeface="Calibri"/>
                        </a:rPr>
                        <a:t>an</a:t>
                      </a:r>
                      <a:r>
                        <a:rPr sz="1600" dirty="0">
                          <a:latin typeface="+mj-lt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+mj-lt"/>
                          <a:cs typeface="Calibri"/>
                        </a:rPr>
                        <a:t>jasa</a:t>
                      </a:r>
                      <a:endParaRPr sz="1600" dirty="0">
                        <a:latin typeface="+mj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250439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1992" y="0"/>
            <a:ext cx="4602408" cy="1107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766"/>
              </a:lnSpc>
            </a:pPr>
            <a:r>
              <a:rPr sz="3300" dirty="0">
                <a:solidFill>
                  <a:srgbClr val="000000"/>
                </a:solidFill>
                <a:latin typeface="Baskerville Old Face"/>
                <a:cs typeface="Baskerville Old Face"/>
              </a:rPr>
              <a:t>Inisiatif</a:t>
            </a:r>
            <a:r>
              <a:rPr sz="3300" spc="-28" dirty="0">
                <a:solidFill>
                  <a:srgbClr val="000000"/>
                </a:solidFill>
                <a:latin typeface="Baskerville Old Face"/>
                <a:cs typeface="Baskerville Old Face"/>
              </a:rPr>
              <a:t> </a:t>
            </a:r>
            <a:r>
              <a:rPr sz="3300" dirty="0">
                <a:solidFill>
                  <a:srgbClr val="000000"/>
                </a:solidFill>
                <a:latin typeface="Baskerville Old Face"/>
                <a:cs typeface="Baskerville Old Face"/>
              </a:rPr>
              <a:t>Bank</a:t>
            </a:r>
            <a:r>
              <a:rPr sz="3300" spc="-15" dirty="0">
                <a:solidFill>
                  <a:srgbClr val="000000"/>
                </a:solidFill>
                <a:latin typeface="Baskerville Old Face"/>
                <a:cs typeface="Baskerville Old Face"/>
              </a:rPr>
              <a:t> </a:t>
            </a:r>
            <a:r>
              <a:rPr sz="3300" dirty="0">
                <a:solidFill>
                  <a:srgbClr val="000000"/>
                </a:solidFill>
                <a:latin typeface="Baskerville Old Face"/>
                <a:cs typeface="Baskerville Old Face"/>
              </a:rPr>
              <a:t>Indonesia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439" y="4257437"/>
            <a:ext cx="9052561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97"/>
              </a:lnSpc>
            </a:pP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Bank</a:t>
            </a:r>
            <a:r>
              <a:rPr spc="184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Indonesia</a:t>
            </a:r>
            <a:r>
              <a:rPr spc="183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mencanangkan</a:t>
            </a:r>
            <a:r>
              <a:rPr spc="200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Gerakan</a:t>
            </a:r>
            <a:r>
              <a:rPr spc="188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Nasional</a:t>
            </a:r>
            <a:r>
              <a:rPr spc="180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Non</a:t>
            </a:r>
            <a:r>
              <a:rPr spc="184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Tunai</a:t>
            </a:r>
            <a:r>
              <a:rPr spc="184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(GNNT)</a:t>
            </a:r>
            <a:r>
              <a:rPr spc="176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pada</a:t>
            </a:r>
            <a:r>
              <a:rPr spc="198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14</a:t>
            </a:r>
            <a:r>
              <a:rPr b="1" spc="180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Agustus</a:t>
            </a:r>
            <a:r>
              <a:rPr b="1" spc="187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2014</a:t>
            </a:r>
          </a:p>
          <a:p>
            <a:pPr marL="286512">
              <a:lnSpc>
                <a:spcPts val="1727"/>
              </a:lnSpc>
            </a:pPr>
            <a:r>
              <a:rPr dirty="0">
                <a:solidFill>
                  <a:srgbClr val="000000"/>
                </a:solidFill>
                <a:cs typeface="Calibri"/>
              </a:rPr>
              <a:t>dalam</a:t>
            </a:r>
            <a:r>
              <a:rPr spc="137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rangka</a:t>
            </a:r>
            <a:r>
              <a:rPr spc="136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mendorong</a:t>
            </a:r>
            <a:r>
              <a:rPr spc="144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penggunaan</a:t>
            </a:r>
            <a:r>
              <a:rPr spc="145" dirty="0">
                <a:solidFill>
                  <a:srgbClr val="000000"/>
                </a:solidFill>
                <a:cs typeface="Calibri"/>
              </a:rPr>
              <a:t> </a:t>
            </a:r>
            <a:r>
              <a:rPr>
                <a:solidFill>
                  <a:srgbClr val="000000"/>
                </a:solidFill>
                <a:cs typeface="Calibri"/>
              </a:rPr>
              <a:t>sistem</a:t>
            </a:r>
            <a:r>
              <a:rPr spc="137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pembayaran</a:t>
            </a:r>
            <a:r>
              <a:rPr spc="138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dan</a:t>
            </a:r>
            <a:r>
              <a:rPr spc="140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instrumen</a:t>
            </a:r>
            <a:r>
              <a:rPr spc="139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pembayaran</a:t>
            </a:r>
            <a:r>
              <a:rPr spc="136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non</a:t>
            </a:r>
          </a:p>
          <a:p>
            <a:pPr marL="286512">
              <a:lnSpc>
                <a:spcPts val="1727"/>
              </a:lnSpc>
            </a:pPr>
            <a:r>
              <a:rPr dirty="0">
                <a:solidFill>
                  <a:srgbClr val="000000"/>
                </a:solidFill>
                <a:cs typeface="Calibri"/>
              </a:rPr>
              <a:t>tunai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439" y="4915806"/>
            <a:ext cx="9052561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97"/>
              </a:lnSpc>
            </a:pP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Implementasi</a:t>
            </a:r>
            <a:r>
              <a:rPr spc="709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GNNT</a:t>
            </a:r>
            <a:r>
              <a:rPr spc="711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tidak</a:t>
            </a:r>
            <a:r>
              <a:rPr spc="713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hanya</a:t>
            </a:r>
            <a:r>
              <a:rPr spc="709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memerlukan</a:t>
            </a:r>
            <a:r>
              <a:rPr spc="717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keterlibatan</a:t>
            </a:r>
            <a:r>
              <a:rPr spc="730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BI</a:t>
            </a:r>
            <a:r>
              <a:rPr spc="707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selaku</a:t>
            </a:r>
            <a:r>
              <a:rPr spc="713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regulator</a:t>
            </a:r>
            <a:r>
              <a:rPr spc="701" dirty="0">
                <a:solidFill>
                  <a:srgbClr val="000000"/>
                </a:solidFill>
                <a:cs typeface="Calibri"/>
              </a:rPr>
              <a:t> </a:t>
            </a:r>
            <a:r>
              <a:rPr>
                <a:solidFill>
                  <a:srgbClr val="000000"/>
                </a:solidFill>
                <a:cs typeface="Calibri"/>
              </a:rPr>
              <a:t>sistem</a:t>
            </a:r>
            <a:endParaRPr dirty="0">
              <a:solidFill>
                <a:srgbClr val="000000"/>
              </a:solidFill>
              <a:cs typeface="Calibri"/>
            </a:endParaRPr>
          </a:p>
          <a:p>
            <a:pPr marL="286512">
              <a:lnSpc>
                <a:spcPts val="1727"/>
              </a:lnSpc>
            </a:pPr>
            <a:r>
              <a:rPr dirty="0">
                <a:solidFill>
                  <a:srgbClr val="000000"/>
                </a:solidFill>
                <a:cs typeface="Calibri"/>
              </a:rPr>
              <a:t>pembayaran,</a:t>
            </a:r>
            <a:r>
              <a:rPr spc="62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namun</a:t>
            </a:r>
            <a:r>
              <a:rPr spc="67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juga</a:t>
            </a:r>
            <a:r>
              <a:rPr spc="61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dukungan</a:t>
            </a:r>
            <a:r>
              <a:rPr spc="68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dari</a:t>
            </a:r>
            <a:r>
              <a:rPr spc="70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Kementerian/Lembaga,</a:t>
            </a:r>
            <a:r>
              <a:rPr spc="93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Pemerintah</a:t>
            </a:r>
            <a:r>
              <a:rPr spc="82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Daerah,</a:t>
            </a:r>
            <a:r>
              <a:rPr spc="68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pelaku</a:t>
            </a:r>
          </a:p>
          <a:p>
            <a:pPr marL="286512">
              <a:lnSpc>
                <a:spcPts val="1727"/>
              </a:lnSpc>
            </a:pPr>
            <a:r>
              <a:rPr dirty="0">
                <a:solidFill>
                  <a:srgbClr val="000000"/>
                </a:solidFill>
                <a:cs typeface="Calibri"/>
              </a:rPr>
              <a:t>industri</a:t>
            </a:r>
            <a:r>
              <a:rPr spc="15" dirty="0">
                <a:solidFill>
                  <a:srgbClr val="000000"/>
                </a:solidFill>
                <a:cs typeface="Calibri"/>
              </a:rPr>
              <a:t> </a:t>
            </a:r>
            <a:r>
              <a:rPr>
                <a:solidFill>
                  <a:srgbClr val="000000"/>
                </a:solidFill>
                <a:cs typeface="Calibri"/>
              </a:rPr>
              <a:t>sistem</a:t>
            </a:r>
            <a:r>
              <a:rPr dirty="0">
                <a:solidFill>
                  <a:srgbClr val="000000"/>
                </a:solidFill>
                <a:cs typeface="Calibri"/>
              </a:rPr>
              <a:t> pembayaran dan</a:t>
            </a:r>
            <a:r>
              <a:rPr spc="20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masyarakat.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1439" y="5574453"/>
            <a:ext cx="9052561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97"/>
              </a:lnSpc>
            </a:pP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Potensi</a:t>
            </a:r>
            <a:r>
              <a:rPr spc="49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pembayaran</a:t>
            </a:r>
            <a:r>
              <a:rPr spc="51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non</a:t>
            </a:r>
            <a:r>
              <a:rPr spc="51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tunai</a:t>
            </a:r>
            <a:r>
              <a:rPr spc="61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pada</a:t>
            </a:r>
            <a:r>
              <a:rPr spc="54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pemerintah</a:t>
            </a:r>
            <a:r>
              <a:rPr spc="62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daerah</a:t>
            </a:r>
            <a:r>
              <a:rPr spc="51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mencakup</a:t>
            </a:r>
            <a:r>
              <a:rPr spc="54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transaksi</a:t>
            </a:r>
            <a:r>
              <a:rPr spc="50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P2G</a:t>
            </a:r>
            <a:r>
              <a:rPr dirty="0">
                <a:solidFill>
                  <a:srgbClr val="000000"/>
                </a:solidFill>
                <a:cs typeface="Calibri"/>
              </a:rPr>
              <a:t>,</a:t>
            </a:r>
            <a:r>
              <a:rPr spc="43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B2G</a:t>
            </a:r>
            <a:r>
              <a:rPr dirty="0">
                <a:solidFill>
                  <a:srgbClr val="000000"/>
                </a:solidFill>
                <a:cs typeface="Calibri"/>
              </a:rPr>
              <a:t>,</a:t>
            </a:r>
            <a:r>
              <a:rPr spc="43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G2P</a:t>
            </a:r>
            <a:r>
              <a:rPr dirty="0">
                <a:solidFill>
                  <a:srgbClr val="000000"/>
                </a:solidFill>
                <a:cs typeface="Calibri"/>
              </a:rPr>
              <a:t>,</a:t>
            </a:r>
          </a:p>
          <a:p>
            <a:pPr marL="286512">
              <a:lnSpc>
                <a:spcPts val="1727"/>
              </a:lnSpc>
            </a:pPr>
            <a:r>
              <a:rPr dirty="0">
                <a:solidFill>
                  <a:srgbClr val="000000"/>
                </a:solidFill>
                <a:cs typeface="Calibri"/>
              </a:rPr>
              <a:t>dan</a:t>
            </a:r>
            <a:r>
              <a:rPr spc="23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G2B</a:t>
            </a:r>
            <a:r>
              <a:rPr dirty="0">
                <a:solidFill>
                  <a:srgbClr val="000000"/>
                </a:solidFill>
                <a:cs typeface="Calibri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228965" y="6423019"/>
            <a:ext cx="597685" cy="829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32"/>
              </a:lnSpc>
            </a:pPr>
            <a:r>
              <a:rPr sz="2400" dirty="0">
                <a:solidFill>
                  <a:srgbClr val="000000"/>
                </a:solidFill>
                <a:cs typeface="Calibri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94441572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93827" y="914400"/>
            <a:ext cx="3135173" cy="5410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noProof="1"/>
          </a:p>
        </p:txBody>
      </p:sp>
      <p:sp>
        <p:nvSpPr>
          <p:cNvPr id="3" name="object 3"/>
          <p:cNvSpPr txBox="1"/>
          <p:nvPr/>
        </p:nvSpPr>
        <p:spPr>
          <a:xfrm>
            <a:off x="91439" y="262607"/>
            <a:ext cx="6014231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312"/>
              </a:lnSpc>
            </a:pPr>
            <a:r>
              <a:rPr sz="2900" b="1" dirty="0">
                <a:solidFill>
                  <a:srgbClr val="000000"/>
                </a:solidFill>
                <a:latin typeface="+mj-lt"/>
                <a:cs typeface="Baskerville Old Face"/>
              </a:rPr>
              <a:t>Inisiatif</a:t>
            </a:r>
            <a:r>
              <a:rPr sz="2900" b="1" spc="-41" dirty="0">
                <a:solidFill>
                  <a:srgbClr val="000000"/>
                </a:solidFill>
                <a:latin typeface="+mj-lt"/>
                <a:cs typeface="Baskerville Old Face"/>
              </a:rPr>
              <a:t> </a:t>
            </a:r>
            <a:r>
              <a:rPr sz="2900" b="1" dirty="0">
                <a:solidFill>
                  <a:srgbClr val="000000"/>
                </a:solidFill>
                <a:latin typeface="+mj-lt"/>
                <a:cs typeface="Baskerville Old Face"/>
              </a:rPr>
              <a:t>Kementerian</a:t>
            </a:r>
            <a:r>
              <a:rPr sz="2900" b="1" spc="-43" dirty="0">
                <a:solidFill>
                  <a:srgbClr val="000000"/>
                </a:solidFill>
                <a:latin typeface="+mj-lt"/>
                <a:cs typeface="Baskerville Old Face"/>
              </a:rPr>
              <a:t> </a:t>
            </a:r>
            <a:r>
              <a:rPr sz="2900" b="1" dirty="0">
                <a:solidFill>
                  <a:srgbClr val="000000"/>
                </a:solidFill>
                <a:latin typeface="+mj-lt"/>
                <a:cs typeface="Baskerville Old Face"/>
              </a:rPr>
              <a:t>Dalam</a:t>
            </a:r>
            <a:r>
              <a:rPr sz="2900" b="1" spc="-43" dirty="0">
                <a:solidFill>
                  <a:srgbClr val="000000"/>
                </a:solidFill>
                <a:latin typeface="+mj-lt"/>
                <a:cs typeface="Baskerville Old Face"/>
              </a:rPr>
              <a:t> </a:t>
            </a:r>
            <a:r>
              <a:rPr sz="2900" b="1" spc="10" dirty="0">
                <a:solidFill>
                  <a:srgbClr val="000000"/>
                </a:solidFill>
                <a:latin typeface="+mj-lt"/>
                <a:cs typeface="Baskerville Old Face"/>
              </a:rPr>
              <a:t>Negeri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90214" y="1061229"/>
            <a:ext cx="6397472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97"/>
              </a:lnSpc>
            </a:pP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-20" dirty="0">
                <a:solidFill>
                  <a:srgbClr val="000000"/>
                </a:solidFill>
                <a:cs typeface="Calibri"/>
              </a:rPr>
              <a:t>Transaksi</a:t>
            </a:r>
            <a:r>
              <a:rPr spc="1812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non</a:t>
            </a:r>
            <a:r>
              <a:rPr spc="1794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tunai</a:t>
            </a:r>
            <a:r>
              <a:rPr spc="1788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pada</a:t>
            </a:r>
            <a:r>
              <a:rPr spc="1794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pemerintah</a:t>
            </a:r>
            <a:r>
              <a:rPr spc="1813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daerah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76726" y="1335548"/>
            <a:ext cx="6069029" cy="8962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97"/>
              </a:lnSpc>
            </a:pPr>
            <a:r>
              <a:rPr b="1" dirty="0">
                <a:solidFill>
                  <a:srgbClr val="000000"/>
                </a:solidFill>
                <a:cs typeface="Calibri"/>
              </a:rPr>
              <a:t>dilaksanakan</a:t>
            </a:r>
            <a:r>
              <a:rPr b="1" spc="1050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paling</a:t>
            </a:r>
            <a:r>
              <a:rPr b="1" spc="1035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lambat</a:t>
            </a:r>
            <a:r>
              <a:rPr b="1" spc="1039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1</a:t>
            </a:r>
            <a:r>
              <a:rPr b="1" spc="1032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Januari</a:t>
            </a:r>
            <a:r>
              <a:rPr b="1" spc="1039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2018</a:t>
            </a:r>
            <a:r>
              <a:rPr b="1" spc="1035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yang</a:t>
            </a:r>
          </a:p>
          <a:p>
            <a:pPr>
              <a:lnSpc>
                <a:spcPts val="2160"/>
              </a:lnSpc>
            </a:pPr>
            <a:r>
              <a:rPr dirty="0">
                <a:solidFill>
                  <a:srgbClr val="000000"/>
                </a:solidFill>
                <a:cs typeface="Calibri"/>
              </a:rPr>
              <a:t>meliputi: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90214" y="1884188"/>
            <a:ext cx="6398510" cy="22685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1459">
              <a:lnSpc>
                <a:spcPts val="2197"/>
              </a:lnSpc>
            </a:pPr>
            <a:r>
              <a:rPr dirty="0">
                <a:solidFill>
                  <a:srgbClr val="000000"/>
                </a:solidFill>
                <a:latin typeface="Wingdings"/>
                <a:cs typeface="Wingdings"/>
              </a:rPr>
              <a:t></a:t>
            </a:r>
            <a:r>
              <a:rPr spc="3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Penerimaan</a:t>
            </a:r>
            <a:r>
              <a:rPr spc="1443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daerah</a:t>
            </a:r>
            <a:r>
              <a:rPr spc="1439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yang</a:t>
            </a:r>
            <a:r>
              <a:rPr spc="1447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dilakukan</a:t>
            </a:r>
            <a:r>
              <a:rPr spc="1453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bendahara</a:t>
            </a:r>
          </a:p>
          <a:p>
            <a:pPr marL="536447">
              <a:lnSpc>
                <a:spcPts val="2163"/>
              </a:lnSpc>
            </a:pPr>
            <a:r>
              <a:rPr dirty="0">
                <a:solidFill>
                  <a:srgbClr val="000000"/>
                </a:solidFill>
                <a:cs typeface="Calibri"/>
              </a:rPr>
              <a:t>penerima/</a:t>
            </a:r>
            <a:r>
              <a:rPr spc="23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bendahara</a:t>
            </a:r>
            <a:r>
              <a:rPr spc="21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penerima</a:t>
            </a:r>
            <a:r>
              <a:rPr spc="20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pembantu</a:t>
            </a:r>
          </a:p>
          <a:p>
            <a:pPr marL="251459">
              <a:lnSpc>
                <a:spcPts val="2160"/>
              </a:lnSpc>
            </a:pPr>
            <a:r>
              <a:rPr dirty="0">
                <a:solidFill>
                  <a:srgbClr val="000000"/>
                </a:solidFill>
                <a:latin typeface="Wingdings"/>
                <a:cs typeface="Wingdings"/>
              </a:rPr>
              <a:t></a:t>
            </a:r>
            <a:r>
              <a:rPr spc="3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Pengeluaran</a:t>
            </a:r>
            <a:r>
              <a:rPr spc="1372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daerah</a:t>
            </a:r>
            <a:r>
              <a:rPr spc="1367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yang</a:t>
            </a:r>
            <a:r>
              <a:rPr spc="1376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dilakukan</a:t>
            </a:r>
            <a:r>
              <a:rPr spc="1369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bendahara</a:t>
            </a:r>
          </a:p>
          <a:p>
            <a:pPr marL="536447">
              <a:lnSpc>
                <a:spcPts val="2159"/>
              </a:lnSpc>
            </a:pPr>
            <a:r>
              <a:rPr dirty="0">
                <a:solidFill>
                  <a:srgbClr val="000000"/>
                </a:solidFill>
                <a:cs typeface="Calibri"/>
              </a:rPr>
              <a:t>pengeluaran/</a:t>
            </a:r>
            <a:r>
              <a:rPr spc="27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bendahara</a:t>
            </a:r>
            <a:r>
              <a:rPr spc="21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pengeluaran</a:t>
            </a:r>
            <a:r>
              <a:rPr spc="12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pembantu</a:t>
            </a:r>
          </a:p>
          <a:p>
            <a:pPr>
              <a:lnSpc>
                <a:spcPts val="2160"/>
              </a:lnSpc>
            </a:pP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Pemerintah</a:t>
            </a:r>
            <a:r>
              <a:rPr spc="379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daerah</a:t>
            </a:r>
            <a:r>
              <a:rPr spc="371" dirty="0">
                <a:solidFill>
                  <a:srgbClr val="000000"/>
                </a:solidFill>
                <a:cs typeface="Calibri"/>
              </a:rPr>
              <a:t> </a:t>
            </a:r>
            <a:r>
              <a:rPr spc="-10" dirty="0">
                <a:solidFill>
                  <a:srgbClr val="000000"/>
                </a:solidFill>
                <a:cs typeface="Calibri"/>
              </a:rPr>
              <a:t>agar</a:t>
            </a:r>
            <a:r>
              <a:rPr spc="370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melakukan</a:t>
            </a:r>
            <a:r>
              <a:rPr spc="374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koordinasi</a:t>
            </a:r>
            <a:r>
              <a:rPr spc="371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dengan</a:t>
            </a:r>
          </a:p>
          <a:p>
            <a:pPr marL="286511">
              <a:lnSpc>
                <a:spcPts val="2160"/>
              </a:lnSpc>
            </a:pPr>
            <a:r>
              <a:rPr dirty="0">
                <a:solidFill>
                  <a:srgbClr val="000000"/>
                </a:solidFill>
                <a:cs typeface="Calibri"/>
              </a:rPr>
              <a:t>lembaga</a:t>
            </a:r>
            <a:r>
              <a:rPr spc="548" dirty="0">
                <a:solidFill>
                  <a:srgbClr val="000000"/>
                </a:solidFill>
                <a:cs typeface="Calibri"/>
              </a:rPr>
              <a:t> </a:t>
            </a:r>
            <a:r>
              <a:rPr spc="-11" dirty="0">
                <a:solidFill>
                  <a:srgbClr val="000000"/>
                </a:solidFill>
                <a:cs typeface="Calibri"/>
              </a:rPr>
              <a:t>keuangan</a:t>
            </a:r>
            <a:r>
              <a:rPr spc="559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bank</a:t>
            </a:r>
            <a:r>
              <a:rPr spc="530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dan/atau</a:t>
            </a:r>
            <a:r>
              <a:rPr spc="540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lembaga</a:t>
            </a:r>
            <a:r>
              <a:rPr spc="551" dirty="0">
                <a:solidFill>
                  <a:srgbClr val="000000"/>
                </a:solidFill>
                <a:cs typeface="Calibri"/>
              </a:rPr>
              <a:t> </a:t>
            </a:r>
            <a:r>
              <a:rPr spc="-11" dirty="0">
                <a:solidFill>
                  <a:srgbClr val="000000"/>
                </a:solidFill>
                <a:cs typeface="Calibri"/>
              </a:rPr>
              <a:t>keuangan</a:t>
            </a:r>
          </a:p>
          <a:p>
            <a:pPr marL="286511">
              <a:lnSpc>
                <a:spcPts val="2161"/>
              </a:lnSpc>
            </a:pPr>
            <a:r>
              <a:rPr dirty="0">
                <a:solidFill>
                  <a:srgbClr val="000000"/>
                </a:solidFill>
                <a:cs typeface="Calibri"/>
              </a:rPr>
              <a:t>bukan</a:t>
            </a:r>
            <a:r>
              <a:rPr spc="28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bank di daerah.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490214" y="3805063"/>
            <a:ext cx="6400828" cy="1170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97"/>
              </a:lnSpc>
            </a:pP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Kepala</a:t>
            </a:r>
            <a:r>
              <a:rPr spc="977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daerah</a:t>
            </a:r>
            <a:r>
              <a:rPr spc="998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menetapkan</a:t>
            </a:r>
            <a:r>
              <a:rPr spc="1011" dirty="0">
                <a:solidFill>
                  <a:srgbClr val="000000"/>
                </a:solidFill>
                <a:cs typeface="Calibri"/>
              </a:rPr>
              <a:t> </a:t>
            </a:r>
            <a:r>
              <a:rPr spc="-11" dirty="0">
                <a:solidFill>
                  <a:srgbClr val="000000"/>
                </a:solidFill>
                <a:cs typeface="Calibri"/>
              </a:rPr>
              <a:t>kebijakan</a:t>
            </a:r>
            <a:r>
              <a:rPr spc="989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implementasi</a:t>
            </a:r>
          </a:p>
          <a:p>
            <a:pPr marL="286511">
              <a:lnSpc>
                <a:spcPts val="2160"/>
              </a:lnSpc>
            </a:pPr>
            <a:r>
              <a:rPr dirty="0">
                <a:solidFill>
                  <a:srgbClr val="000000"/>
                </a:solidFill>
                <a:cs typeface="Calibri"/>
              </a:rPr>
              <a:t>transaksi</a:t>
            </a:r>
            <a:r>
              <a:rPr spc="1173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non</a:t>
            </a:r>
            <a:r>
              <a:rPr spc="1168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tunai</a:t>
            </a:r>
            <a:r>
              <a:rPr spc="1164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dan</a:t>
            </a:r>
            <a:r>
              <a:rPr spc="1186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menyusun</a:t>
            </a:r>
            <a:r>
              <a:rPr spc="1175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rencana</a:t>
            </a:r>
            <a:r>
              <a:rPr spc="1184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aksi</a:t>
            </a:r>
          </a:p>
          <a:p>
            <a:pPr marL="286511">
              <a:lnSpc>
                <a:spcPts val="2160"/>
              </a:lnSpc>
            </a:pPr>
            <a:r>
              <a:rPr dirty="0">
                <a:solidFill>
                  <a:srgbClr val="000000"/>
                </a:solidFill>
                <a:cs typeface="Calibri"/>
              </a:rPr>
              <a:t>pelaksanaan </a:t>
            </a:r>
            <a:r>
              <a:rPr spc="-10" dirty="0">
                <a:solidFill>
                  <a:srgbClr val="000000"/>
                </a:solidFill>
                <a:cs typeface="Calibri"/>
              </a:rPr>
              <a:t>kebijakan.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7200" y="3902174"/>
            <a:ext cx="2819400" cy="14619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0104" algn="ctr">
              <a:lnSpc>
                <a:spcPts val="1948"/>
              </a:lnSpc>
            </a:pPr>
            <a:r>
              <a:rPr lang="id-ID" sz="1600" spc="-14" noProof="1">
                <a:solidFill>
                  <a:srgbClr val="000000"/>
                </a:solidFill>
                <a:cs typeface="Calibri"/>
              </a:rPr>
              <a:t>Surat</a:t>
            </a:r>
            <a:r>
              <a:rPr lang="id-ID" sz="1600" spc="23" noProof="1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spc="-14" noProof="1">
                <a:solidFill>
                  <a:srgbClr val="000000"/>
                </a:solidFill>
                <a:cs typeface="Calibri"/>
              </a:rPr>
              <a:t>Edaran</a:t>
            </a:r>
            <a:r>
              <a:rPr lang="id-ID" sz="1600" spc="15" noProof="1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noProof="1">
                <a:solidFill>
                  <a:srgbClr val="000000"/>
                </a:solidFill>
                <a:cs typeface="Calibri"/>
              </a:rPr>
              <a:t>Menteri Dalam</a:t>
            </a:r>
            <a:r>
              <a:rPr lang="id-ID" sz="1600" spc="-17" noProof="1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noProof="1">
                <a:solidFill>
                  <a:srgbClr val="000000"/>
                </a:solidFill>
                <a:cs typeface="Calibri"/>
              </a:rPr>
              <a:t>Negeri No.910/1866/SJ</a:t>
            </a:r>
            <a:r>
              <a:rPr lang="id-ID" sz="1600" spc="55" noProof="1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noProof="1">
                <a:solidFill>
                  <a:srgbClr val="000000"/>
                </a:solidFill>
                <a:cs typeface="Calibri"/>
              </a:rPr>
              <a:t>tanggal</a:t>
            </a:r>
            <a:r>
              <a:rPr lang="id-ID" sz="1600" spc="-15" noProof="1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noProof="1">
                <a:solidFill>
                  <a:srgbClr val="000000"/>
                </a:solidFill>
                <a:cs typeface="Calibri"/>
              </a:rPr>
              <a:t>17 April 2017</a:t>
            </a:r>
            <a:r>
              <a:rPr lang="id-ID" sz="1600" spc="31" noProof="1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noProof="1">
                <a:solidFill>
                  <a:srgbClr val="000000"/>
                </a:solidFill>
                <a:cs typeface="Calibri"/>
              </a:rPr>
              <a:t>tentang Implementasi </a:t>
            </a:r>
            <a:r>
              <a:rPr lang="id-ID" sz="1600" spc="-20" noProof="1">
                <a:solidFill>
                  <a:srgbClr val="000000"/>
                </a:solidFill>
                <a:cs typeface="Calibri"/>
              </a:rPr>
              <a:t>Transaksi </a:t>
            </a:r>
          </a:p>
          <a:p>
            <a:pPr marL="70104" algn="ctr">
              <a:lnSpc>
                <a:spcPts val="1948"/>
              </a:lnSpc>
            </a:pPr>
            <a:r>
              <a:rPr lang="id-ID" sz="1600" noProof="1">
                <a:solidFill>
                  <a:srgbClr val="000000"/>
                </a:solidFill>
                <a:cs typeface="Calibri"/>
              </a:rPr>
              <a:t>Non</a:t>
            </a:r>
            <a:r>
              <a:rPr lang="id-ID" sz="1600" spc="10" noProof="1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spc="-23" noProof="1">
                <a:solidFill>
                  <a:srgbClr val="000000"/>
                </a:solidFill>
                <a:cs typeface="Calibri"/>
              </a:rPr>
              <a:t>Tunai</a:t>
            </a:r>
            <a:r>
              <a:rPr lang="id-ID" sz="1600" noProof="1">
                <a:solidFill>
                  <a:srgbClr val="000000"/>
                </a:solidFill>
                <a:cs typeface="Calibri"/>
              </a:rPr>
              <a:t> pada</a:t>
            </a:r>
            <a:r>
              <a:rPr lang="id-ID" sz="1600" spc="-10" noProof="1">
                <a:solidFill>
                  <a:srgbClr val="000000"/>
                </a:solidFill>
                <a:cs typeface="Calibri"/>
              </a:rPr>
              <a:t> </a:t>
            </a:r>
          </a:p>
          <a:p>
            <a:pPr marL="70104" algn="ctr">
              <a:lnSpc>
                <a:spcPts val="1948"/>
              </a:lnSpc>
            </a:pPr>
            <a:r>
              <a:rPr lang="id-ID" sz="1600" spc="-10" noProof="1">
                <a:solidFill>
                  <a:srgbClr val="000000"/>
                </a:solidFill>
                <a:cs typeface="Calibri"/>
              </a:rPr>
              <a:t>Pemerintah</a:t>
            </a:r>
            <a:r>
              <a:rPr lang="id-ID" sz="1600" spc="20" noProof="1">
                <a:solidFill>
                  <a:srgbClr val="000000"/>
                </a:solidFill>
                <a:cs typeface="Calibri"/>
              </a:rPr>
              <a:t> </a:t>
            </a:r>
            <a:r>
              <a:rPr lang="id-ID" sz="1600" noProof="1">
                <a:solidFill>
                  <a:srgbClr val="000000"/>
                </a:solidFill>
                <a:cs typeface="Calibri"/>
              </a:rPr>
              <a:t>Daerah Provinsi.</a:t>
            </a:r>
            <a:endParaRPr lang="id-ID" sz="1600" spc="-20" noProof="1">
              <a:solidFill>
                <a:srgbClr val="000000"/>
              </a:solidFill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90215" y="4627733"/>
            <a:ext cx="6865094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•   </a:t>
            </a:r>
            <a:r>
              <a:rPr dirty="0" err="1">
                <a:solidFill>
                  <a:srgbClr val="000000"/>
                </a:solidFill>
                <a:cs typeface="Calibri"/>
              </a:rPr>
              <a:t>Dalam</a:t>
            </a:r>
            <a:r>
              <a:rPr spc="1373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hal</a:t>
            </a:r>
            <a:r>
              <a:rPr spc="1368" dirty="0">
                <a:solidFill>
                  <a:srgbClr val="000000"/>
                </a:solidFill>
                <a:cs typeface="Calibri"/>
              </a:rPr>
              <a:t> </a:t>
            </a:r>
            <a:r>
              <a:rPr spc="-10" dirty="0">
                <a:solidFill>
                  <a:srgbClr val="000000"/>
                </a:solidFill>
                <a:cs typeface="Calibri"/>
              </a:rPr>
              <a:t>keterbatasan</a:t>
            </a:r>
            <a:r>
              <a:rPr spc="1389" dirty="0">
                <a:solidFill>
                  <a:srgbClr val="000000"/>
                </a:solidFill>
                <a:cs typeface="Calibri"/>
              </a:rPr>
              <a:t> </a:t>
            </a:r>
            <a:r>
              <a:rPr spc="-18" dirty="0">
                <a:solidFill>
                  <a:srgbClr val="000000"/>
                </a:solidFill>
                <a:cs typeface="Calibri"/>
              </a:rPr>
              <a:t>infrastruktur,</a:t>
            </a:r>
            <a:r>
              <a:rPr spc="1384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pemerintah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490214" y="4902724"/>
            <a:ext cx="6399643" cy="17194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6511">
              <a:lnSpc>
                <a:spcPts val="2197"/>
              </a:lnSpc>
            </a:pPr>
            <a:r>
              <a:rPr dirty="0">
                <a:solidFill>
                  <a:srgbClr val="000000"/>
                </a:solidFill>
                <a:cs typeface="Calibri"/>
              </a:rPr>
              <a:t>daerah</a:t>
            </a:r>
            <a:r>
              <a:rPr spc="167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dapat</a:t>
            </a:r>
            <a:r>
              <a:rPr spc="162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melaksanakan</a:t>
            </a:r>
            <a:r>
              <a:rPr b="1" spc="172" dirty="0">
                <a:solidFill>
                  <a:srgbClr val="000000"/>
                </a:solidFill>
                <a:cs typeface="Calibri"/>
              </a:rPr>
              <a:t> </a:t>
            </a:r>
            <a:r>
              <a:rPr b="1" spc="-10" dirty="0">
                <a:solidFill>
                  <a:srgbClr val="000000"/>
                </a:solidFill>
                <a:cs typeface="Calibri"/>
              </a:rPr>
              <a:t>transaksi</a:t>
            </a:r>
            <a:r>
              <a:rPr b="1" spc="159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non</a:t>
            </a:r>
            <a:r>
              <a:rPr b="1" spc="167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tunai</a:t>
            </a:r>
            <a:r>
              <a:rPr b="1" spc="170" dirty="0">
                <a:solidFill>
                  <a:srgbClr val="000000"/>
                </a:solidFill>
                <a:cs typeface="Calibri"/>
              </a:rPr>
              <a:t> </a:t>
            </a:r>
            <a:r>
              <a:rPr b="1" spc="-14" dirty="0">
                <a:solidFill>
                  <a:srgbClr val="000000"/>
                </a:solidFill>
                <a:cs typeface="Calibri"/>
              </a:rPr>
              <a:t>secara</a:t>
            </a:r>
          </a:p>
          <a:p>
            <a:pPr marL="286511">
              <a:lnSpc>
                <a:spcPts val="2160"/>
              </a:lnSpc>
            </a:pPr>
            <a:r>
              <a:rPr b="1" dirty="0">
                <a:solidFill>
                  <a:srgbClr val="000000"/>
                </a:solidFill>
                <a:cs typeface="Calibri"/>
              </a:rPr>
              <a:t>bertahap</a:t>
            </a:r>
            <a:r>
              <a:rPr dirty="0">
                <a:solidFill>
                  <a:srgbClr val="000000"/>
                </a:solidFill>
                <a:cs typeface="Calibri"/>
              </a:rPr>
              <a:t>.</a:t>
            </a:r>
          </a:p>
          <a:p>
            <a:pPr>
              <a:lnSpc>
                <a:spcPts val="2159"/>
              </a:lnSpc>
            </a:pP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pc="117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-10" dirty="0">
                <a:solidFill>
                  <a:srgbClr val="000000"/>
                </a:solidFill>
                <a:cs typeface="Calibri"/>
              </a:rPr>
              <a:t>Perkembangan</a:t>
            </a:r>
            <a:r>
              <a:rPr spc="860" dirty="0">
                <a:solidFill>
                  <a:srgbClr val="000000"/>
                </a:solidFill>
                <a:cs typeface="Calibri"/>
              </a:rPr>
              <a:t> </a:t>
            </a:r>
            <a:r>
              <a:rPr>
                <a:solidFill>
                  <a:srgbClr val="000000"/>
                </a:solidFill>
                <a:cs typeface="Calibri"/>
              </a:rPr>
              <a:t>kesiapan</a:t>
            </a:r>
            <a:r>
              <a:rPr spc="853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implementasi</a:t>
            </a:r>
            <a:r>
              <a:rPr spc="843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transaksi</a:t>
            </a:r>
            <a:r>
              <a:rPr spc="852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non</a:t>
            </a:r>
          </a:p>
          <a:p>
            <a:pPr marL="286511">
              <a:lnSpc>
                <a:spcPts val="2160"/>
              </a:lnSpc>
            </a:pPr>
            <a:r>
              <a:rPr dirty="0">
                <a:solidFill>
                  <a:srgbClr val="000000"/>
                </a:solidFill>
                <a:cs typeface="Calibri"/>
              </a:rPr>
              <a:t>tunai</a:t>
            </a:r>
            <a:r>
              <a:rPr spc="1140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dilaporkan</a:t>
            </a:r>
            <a:r>
              <a:rPr b="1" spc="1155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paling</a:t>
            </a:r>
            <a:r>
              <a:rPr b="1" spc="1131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lambat</a:t>
            </a:r>
            <a:r>
              <a:rPr b="1" spc="1139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1</a:t>
            </a:r>
            <a:r>
              <a:rPr b="1" spc="1140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Oktober</a:t>
            </a:r>
            <a:r>
              <a:rPr b="1" spc="1148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2017</a:t>
            </a:r>
          </a:p>
          <a:p>
            <a:pPr marL="286511">
              <a:lnSpc>
                <a:spcPts val="2162"/>
              </a:lnSpc>
            </a:pPr>
            <a:r>
              <a:rPr b="1" dirty="0">
                <a:solidFill>
                  <a:srgbClr val="000000"/>
                </a:solidFill>
                <a:cs typeface="Calibri"/>
              </a:rPr>
              <a:t>(Pemprov) dan 1</a:t>
            </a:r>
            <a:r>
              <a:rPr b="1" spc="-23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September</a:t>
            </a:r>
            <a:r>
              <a:rPr b="1" spc="-27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2017</a:t>
            </a:r>
            <a:r>
              <a:rPr b="1" spc="12" dirty="0">
                <a:solidFill>
                  <a:srgbClr val="000000"/>
                </a:solidFill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cs typeface="Calibri"/>
              </a:rPr>
              <a:t>(Pemkab/Pemkot).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228965" y="6423019"/>
            <a:ext cx="597685" cy="829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32"/>
              </a:lnSpc>
            </a:pPr>
            <a:r>
              <a:rPr sz="2400" dirty="0">
                <a:solidFill>
                  <a:srgbClr val="000000"/>
                </a:solidFill>
                <a:cs typeface="Calibri"/>
              </a:rPr>
              <a:t>|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528304" y="6529066"/>
            <a:ext cx="407531" cy="552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48"/>
              </a:lnSpc>
            </a:pP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1153180"/>
            <a:ext cx="2604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SURAT EDARAN</a:t>
            </a:r>
          </a:p>
          <a:p>
            <a:pPr algn="ctr"/>
            <a:r>
              <a:rPr lang="en-US" b="1" dirty="0"/>
              <a:t>MENTERI DALAM NEGERI</a:t>
            </a:r>
          </a:p>
        </p:txBody>
      </p:sp>
      <p:pic>
        <p:nvPicPr>
          <p:cNvPr id="1026" name="Picture 2" descr="http://www.kemendagri.go.id/media/images/2011/09/23/d/e/depdagri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54852"/>
            <a:ext cx="1600200" cy="185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83621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93827" y="914400"/>
            <a:ext cx="3135173" cy="5410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91439" y="262607"/>
            <a:ext cx="6014231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312"/>
              </a:lnSpc>
            </a:pPr>
            <a:r>
              <a:rPr lang="en-US" sz="2900" b="1" dirty="0">
                <a:solidFill>
                  <a:srgbClr val="000000"/>
                </a:solidFill>
                <a:latin typeface="+mj-lt"/>
                <a:cs typeface="Baskerville Old Face"/>
              </a:rPr>
              <a:t>PEMERINTAH PROVINSI JAWA TENGAH</a:t>
            </a:r>
            <a:endParaRPr sz="2900" b="1" spc="10" dirty="0">
              <a:solidFill>
                <a:srgbClr val="000000"/>
              </a:solidFill>
              <a:latin typeface="+mj-lt"/>
              <a:cs typeface="Baskerville Old Fac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7200" y="3902174"/>
            <a:ext cx="2819400" cy="1225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0104" algn="ctr">
              <a:lnSpc>
                <a:spcPts val="1948"/>
              </a:lnSpc>
            </a:pPr>
            <a:r>
              <a:rPr lang="en-US" sz="2000" spc="-14" dirty="0" err="1">
                <a:solidFill>
                  <a:srgbClr val="000000"/>
                </a:solidFill>
                <a:cs typeface="Calibri"/>
              </a:rPr>
              <a:t>Instruksi</a:t>
            </a:r>
            <a:r>
              <a:rPr lang="en-US" sz="2000" spc="-14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2000" spc="-14" dirty="0" err="1">
                <a:solidFill>
                  <a:srgbClr val="000000"/>
                </a:solidFill>
                <a:cs typeface="Calibri"/>
              </a:rPr>
              <a:t>Gubernur</a:t>
            </a:r>
            <a:r>
              <a:rPr lang="en-US" sz="2000" spc="-14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2000" dirty="0"/>
              <a:t>No. 9</a:t>
            </a:r>
            <a:r>
              <a:rPr lang="id-ID" sz="2000" dirty="0"/>
              <a:t>1</a:t>
            </a:r>
            <a:r>
              <a:rPr lang="en-US" sz="2000" dirty="0"/>
              <a:t>0/1</a:t>
            </a:r>
            <a:r>
              <a:rPr lang="id-ID" sz="2000" dirty="0"/>
              <a:t>98 Tahun 2017</a:t>
            </a:r>
            <a:r>
              <a:rPr lang="en-US" sz="2000" dirty="0"/>
              <a:t> </a:t>
            </a:r>
          </a:p>
          <a:p>
            <a:pPr marL="70104" algn="ctr">
              <a:lnSpc>
                <a:spcPts val="1948"/>
              </a:lnSpc>
            </a:pPr>
            <a:r>
              <a:rPr lang="en-US" sz="2000" dirty="0" err="1"/>
              <a:t>Tanggal</a:t>
            </a:r>
            <a:r>
              <a:rPr lang="en-US" sz="2000" dirty="0"/>
              <a:t> 23 </a:t>
            </a:r>
            <a:r>
              <a:rPr lang="en-US" sz="2000" dirty="0" err="1"/>
              <a:t>Nopember</a:t>
            </a:r>
            <a:r>
              <a:rPr lang="en-US" sz="2000" dirty="0"/>
              <a:t> 2017 </a:t>
            </a:r>
            <a:r>
              <a:rPr lang="en-US" sz="2000" dirty="0" err="1"/>
              <a:t>perihal</a:t>
            </a:r>
            <a:r>
              <a:rPr lang="en-US" sz="2000" dirty="0"/>
              <a:t> </a:t>
            </a:r>
            <a:r>
              <a:rPr lang="en-US" sz="2000" dirty="0" err="1"/>
              <a:t>Transaksi</a:t>
            </a:r>
            <a:r>
              <a:rPr lang="en-US" sz="2000" dirty="0"/>
              <a:t> Non </a:t>
            </a:r>
            <a:r>
              <a:rPr lang="en-US" sz="2000" dirty="0" err="1"/>
              <a:t>Tunai</a:t>
            </a:r>
            <a:endParaRPr sz="2000" spc="-20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28304" y="6529066"/>
            <a:ext cx="407531" cy="552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48"/>
              </a:lnSpc>
            </a:pP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3827" y="1153180"/>
            <a:ext cx="3135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INSTRUKSI GUBERNUR</a:t>
            </a:r>
          </a:p>
        </p:txBody>
      </p:sp>
      <p:pic>
        <p:nvPicPr>
          <p:cNvPr id="4098" name="Picture 2" descr="http://semarangkota.com/wp-content/uploads/xlogo-provinsi-jawa-tengah-01.jpg.pagespeed.ic.hCbiwoqyB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514" y="1676400"/>
            <a:ext cx="1694486" cy="174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57620" y="1333577"/>
            <a:ext cx="4845869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id-ID" sz="2400" dirty="0"/>
              <a:t>Meminimalkan penggunaan uang tunai dalam transaksi,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/>
              <a:t>Transaksi</a:t>
            </a:r>
            <a:r>
              <a:rPr lang="en-US" sz="2400" dirty="0"/>
              <a:t> </a:t>
            </a:r>
            <a:r>
              <a:rPr lang="en-US" sz="2400" dirty="0" err="1"/>
              <a:t>Belanja</a:t>
            </a:r>
            <a:r>
              <a:rPr lang="en-US" sz="2400" dirty="0"/>
              <a:t> </a:t>
            </a:r>
            <a:r>
              <a:rPr lang="id-ID" sz="2400" dirty="0"/>
              <a:t>non </a:t>
            </a:r>
            <a:r>
              <a:rPr lang="en-US" sz="2400" dirty="0" err="1"/>
              <a:t>Tunai</a:t>
            </a:r>
            <a:r>
              <a:rPr lang="en-US" sz="2400" dirty="0"/>
              <a:t> </a:t>
            </a:r>
            <a:r>
              <a:rPr lang="id-ID" sz="2400" dirty="0"/>
              <a:t> minimal</a:t>
            </a:r>
            <a:r>
              <a:rPr lang="en-US" sz="2400" dirty="0"/>
              <a:t> </a:t>
            </a:r>
            <a:r>
              <a:rPr lang="en-US" sz="2400" dirty="0" err="1"/>
              <a:t>Rp</a:t>
            </a:r>
            <a:r>
              <a:rPr lang="en-US" sz="2400" dirty="0"/>
              <a:t> 10.000.000,-.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d-ID" sz="2400" dirty="0"/>
              <a:t>Penerimaan pendapatan atas pelayanan </a:t>
            </a:r>
            <a:r>
              <a:rPr lang="en-US" sz="2400" dirty="0" err="1"/>
              <a:t>Samsat</a:t>
            </a:r>
            <a:r>
              <a:rPr lang="en-US" sz="2400" dirty="0"/>
              <a:t> </a:t>
            </a:r>
            <a:r>
              <a:rPr lang="en-US" sz="2400" dirty="0" err="1"/>
              <a:t>Induk</a:t>
            </a:r>
            <a:r>
              <a:rPr lang="id-ID" sz="2400" dirty="0"/>
              <a:t>, E-samsat dan retribusi  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Transaksi</a:t>
            </a:r>
            <a:r>
              <a:rPr lang="en-US" sz="2400" dirty="0"/>
              <a:t> Non </a:t>
            </a:r>
            <a:r>
              <a:rPr lang="en-US" sz="2400" dirty="0" err="1"/>
              <a:t>Tunai</a:t>
            </a:r>
            <a:r>
              <a:rPr lang="en-US" sz="2400" dirty="0"/>
              <a:t>,</a:t>
            </a:r>
            <a:endParaRPr lang="id-ID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id-ID" sz="2400" dirty="0"/>
              <a:t>Guna kelancaran </a:t>
            </a:r>
            <a:r>
              <a:rPr lang="en-US" sz="2400" dirty="0" err="1"/>
              <a:t>transaksi</a:t>
            </a:r>
            <a:r>
              <a:rPr lang="en-US" sz="2400" dirty="0"/>
              <a:t> </a:t>
            </a:r>
            <a:r>
              <a:rPr lang="id-ID" sz="2400" dirty="0"/>
              <a:t>dihimbau pihak ketiga membuka rekening di Bank Jateng.</a:t>
            </a:r>
            <a:endParaRPr lang="en-US" sz="2400" dirty="0"/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1605179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1569" y="2780928"/>
            <a:ext cx="5648623" cy="91627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L="182880" indent="0">
              <a:buNone/>
            </a:pPr>
            <a:r>
              <a:rPr lang="en-US" sz="4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KONDISI SAAT INI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0965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80851" y="205383"/>
            <a:ext cx="5443277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64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000000"/>
                </a:solidFill>
                <a:latin typeface="Baskerville Old Face"/>
                <a:cs typeface="Baskerville Old Face"/>
              </a:rPr>
              <a:t>Keuangan</a:t>
            </a:r>
            <a:r>
              <a:rPr sz="3600" b="1" spc="-28" dirty="0">
                <a:solidFill>
                  <a:srgbClr val="000000"/>
                </a:solidFill>
                <a:latin typeface="Baskerville Old Face"/>
                <a:cs typeface="Baskerville Old Face"/>
              </a:rPr>
              <a:t> </a:t>
            </a:r>
            <a:r>
              <a:rPr sz="3600" b="1" dirty="0">
                <a:solidFill>
                  <a:srgbClr val="000000"/>
                </a:solidFill>
                <a:latin typeface="Baskerville Old Face"/>
                <a:cs typeface="Baskerville Old Face"/>
              </a:rPr>
              <a:t>Daerah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574413" y="1813867"/>
            <a:ext cx="1034527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ank Non BPD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15616" y="1429174"/>
            <a:ext cx="2585802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*) Rekening </a:t>
            </a:r>
            <a:r>
              <a:rPr sz="1600" spc="-11" dirty="0">
                <a:solidFill>
                  <a:srgbClr val="000000"/>
                </a:solidFill>
                <a:latin typeface="Calibri"/>
                <a:cs typeface="Calibri"/>
              </a:rPr>
              <a:t>Kas</a:t>
            </a:r>
            <a:r>
              <a:rPr sz="1600" spc="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Calibri"/>
                <a:cs typeface="Calibri"/>
              </a:rPr>
              <a:t>Umum</a:t>
            </a:r>
            <a:r>
              <a:rPr sz="16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alibri"/>
                <a:cs typeface="Calibri"/>
              </a:rPr>
              <a:t>Daerah</a:t>
            </a:r>
            <a:endParaRPr sz="16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20822" y="980728"/>
            <a:ext cx="993874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RKU</a:t>
            </a:r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D</a:t>
            </a:r>
            <a:endParaRPr sz="2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45958" y="2524051"/>
            <a:ext cx="1034526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ank Non BPD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472426" y="3774584"/>
            <a:ext cx="1117378" cy="4150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7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Bank Non BPD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45896" y="3834019"/>
            <a:ext cx="1502928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Bank</a:t>
            </a:r>
            <a:r>
              <a:rPr sz="1800" spc="-1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Sentral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565904" y="4418383"/>
            <a:ext cx="1034527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ank Non BPD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4617" y="4509120"/>
            <a:ext cx="6590396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dirty="0">
                <a:solidFill>
                  <a:srgbClr val="000000"/>
                </a:solidFill>
                <a:cs typeface="Arial"/>
              </a:rPr>
              <a:t>•</a:t>
            </a:r>
            <a:r>
              <a:rPr spc="455" dirty="0">
                <a:solidFill>
                  <a:srgbClr val="000000"/>
                </a:solidFill>
                <a:cs typeface="Times New Roman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Berdasarkan</a:t>
            </a:r>
            <a:r>
              <a:rPr spc="34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UU</a:t>
            </a:r>
            <a:r>
              <a:rPr spc="10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No.1</a:t>
            </a:r>
            <a:r>
              <a:rPr spc="15" dirty="0">
                <a:solidFill>
                  <a:srgbClr val="000000"/>
                </a:solidFill>
                <a:cs typeface="Calibri"/>
              </a:rPr>
              <a:t> </a:t>
            </a:r>
            <a:r>
              <a:rPr spc="-23" dirty="0">
                <a:solidFill>
                  <a:srgbClr val="000000"/>
                </a:solidFill>
                <a:cs typeface="Calibri"/>
              </a:rPr>
              <a:t>Tahun</a:t>
            </a:r>
            <a:r>
              <a:rPr dirty="0">
                <a:solidFill>
                  <a:srgbClr val="000000"/>
                </a:solidFill>
                <a:cs typeface="Calibri"/>
              </a:rPr>
              <a:t> 2004</a:t>
            </a:r>
            <a:r>
              <a:rPr spc="34" dirty="0">
                <a:solidFill>
                  <a:srgbClr val="000000"/>
                </a:solidFill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cs typeface="Calibri"/>
              </a:rPr>
              <a:t>tentang Perbendaharaan</a:t>
            </a:r>
            <a:r>
              <a:rPr spc="25" dirty="0">
                <a:solidFill>
                  <a:srgbClr val="000000"/>
                </a:solidFill>
                <a:cs typeface="Calibri"/>
              </a:rPr>
              <a:t> </a:t>
            </a:r>
            <a:r>
              <a:rPr spc="-10" dirty="0">
                <a:solidFill>
                  <a:srgbClr val="000000"/>
                </a:solidFill>
                <a:cs typeface="Calibri"/>
              </a:rPr>
              <a:t>Negara: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44449" y="4813895"/>
            <a:ext cx="8792047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marR="0" indent="-285750">
              <a:lnSpc>
                <a:spcPts val="1948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dirty="0">
                <a:solidFill>
                  <a:srgbClr val="000000"/>
                </a:solidFill>
                <a:latin typeface="+mj-lt"/>
                <a:cs typeface="Calibri"/>
              </a:rPr>
              <a:t>RKUD</a:t>
            </a:r>
            <a:r>
              <a:rPr spc="415" dirty="0">
                <a:solidFill>
                  <a:srgbClr val="000000"/>
                </a:solidFill>
                <a:latin typeface="+mj-lt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+mj-lt"/>
                <a:cs typeface="Calibri"/>
              </a:rPr>
              <a:t>dikelola</a:t>
            </a:r>
            <a:r>
              <a:rPr spc="419" dirty="0">
                <a:solidFill>
                  <a:srgbClr val="000000"/>
                </a:solidFill>
                <a:latin typeface="+mj-lt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+mj-lt"/>
                <a:cs typeface="Calibri"/>
              </a:rPr>
              <a:t>oleh</a:t>
            </a:r>
            <a:r>
              <a:rPr spc="407" dirty="0">
                <a:solidFill>
                  <a:srgbClr val="000000"/>
                </a:solidFill>
                <a:latin typeface="+mj-lt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+mj-lt"/>
                <a:cs typeface="Calibri"/>
              </a:rPr>
              <a:t>Gubernur/Bupati/Walikota</a:t>
            </a:r>
            <a:r>
              <a:rPr spc="428" dirty="0">
                <a:solidFill>
                  <a:srgbClr val="000000"/>
                </a:solidFill>
                <a:latin typeface="+mj-lt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+mj-lt"/>
                <a:cs typeface="Calibri"/>
              </a:rPr>
              <a:t>dan</a:t>
            </a:r>
            <a:r>
              <a:rPr spc="394" dirty="0">
                <a:solidFill>
                  <a:srgbClr val="000000"/>
                </a:solidFill>
                <a:latin typeface="+mj-lt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+mj-lt"/>
                <a:cs typeface="Calibri"/>
              </a:rPr>
              <a:t>ditempatkan</a:t>
            </a:r>
            <a:r>
              <a:rPr spc="423" dirty="0">
                <a:solidFill>
                  <a:srgbClr val="000000"/>
                </a:solidFill>
                <a:latin typeface="+mj-lt"/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latin typeface="+mj-lt"/>
                <a:cs typeface="Calibri"/>
              </a:rPr>
              <a:t>pada</a:t>
            </a:r>
            <a:r>
              <a:rPr b="1" spc="409" dirty="0">
                <a:solidFill>
                  <a:srgbClr val="000000"/>
                </a:solidFill>
                <a:latin typeface="+mj-lt"/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latin typeface="+mj-lt"/>
                <a:cs typeface="Calibri"/>
              </a:rPr>
              <a:t>bank</a:t>
            </a:r>
            <a:r>
              <a:rPr b="1" spc="407" dirty="0">
                <a:solidFill>
                  <a:srgbClr val="000000"/>
                </a:solidFill>
                <a:latin typeface="+mj-lt"/>
                <a:cs typeface="Calibri"/>
              </a:rPr>
              <a:t> </a:t>
            </a:r>
            <a:r>
              <a:rPr b="1" dirty="0">
                <a:solidFill>
                  <a:srgbClr val="000000"/>
                </a:solidFill>
                <a:latin typeface="+mj-lt"/>
                <a:cs typeface="Calibri"/>
              </a:rPr>
              <a:t>yang</a:t>
            </a:r>
            <a:r>
              <a:rPr b="1" spc="425" dirty="0">
                <a:solidFill>
                  <a:srgbClr val="000000"/>
                </a:solidFill>
                <a:latin typeface="+mj-lt"/>
                <a:cs typeface="Calibri"/>
              </a:rPr>
              <a:t> </a:t>
            </a:r>
            <a:r>
              <a:rPr b="1" spc="-10" dirty="0" err="1">
                <a:solidFill>
                  <a:srgbClr val="000000"/>
                </a:solidFill>
                <a:latin typeface="+mj-lt"/>
                <a:cs typeface="Calibri"/>
              </a:rPr>
              <a:t>ditetapkan</a:t>
            </a:r>
            <a:r>
              <a:rPr b="1" spc="413" dirty="0">
                <a:solidFill>
                  <a:srgbClr val="000000"/>
                </a:solidFill>
                <a:latin typeface="+mj-lt"/>
                <a:cs typeface="Calibri"/>
              </a:rPr>
              <a:t> </a:t>
            </a:r>
            <a:r>
              <a:rPr b="1" dirty="0" err="1">
                <a:solidFill>
                  <a:srgbClr val="000000"/>
                </a:solidFill>
                <a:latin typeface="+mj-lt"/>
                <a:cs typeface="Calibri"/>
              </a:rPr>
              <a:t>oleh</a:t>
            </a:r>
            <a:r>
              <a:rPr lang="en-US" b="1" dirty="0">
                <a:solidFill>
                  <a:srgbClr val="000000"/>
                </a:solidFill>
                <a:latin typeface="+mj-lt"/>
                <a:cs typeface="Calibri"/>
              </a:rPr>
              <a:t> </a:t>
            </a:r>
            <a:r>
              <a:rPr b="1" dirty="0" err="1">
                <a:solidFill>
                  <a:srgbClr val="000000"/>
                </a:solidFill>
                <a:latin typeface="+mj-lt"/>
                <a:cs typeface="Calibri"/>
              </a:rPr>
              <a:t>Gubernur</a:t>
            </a:r>
            <a:r>
              <a:rPr b="1" dirty="0">
                <a:solidFill>
                  <a:srgbClr val="000000"/>
                </a:solidFill>
                <a:latin typeface="+mj-lt"/>
                <a:cs typeface="Calibri"/>
              </a:rPr>
              <a:t>/</a:t>
            </a:r>
            <a:r>
              <a:rPr b="1" dirty="0" err="1">
                <a:solidFill>
                  <a:srgbClr val="000000"/>
                </a:solidFill>
                <a:latin typeface="+mj-lt"/>
                <a:cs typeface="Calibri"/>
              </a:rPr>
              <a:t>Bupati</a:t>
            </a:r>
            <a:r>
              <a:rPr b="1" dirty="0">
                <a:solidFill>
                  <a:srgbClr val="000000"/>
                </a:solidFill>
                <a:latin typeface="+mj-lt"/>
                <a:cs typeface="Calibri"/>
              </a:rPr>
              <a:t>/</a:t>
            </a:r>
            <a:r>
              <a:rPr b="1" dirty="0" err="1">
                <a:solidFill>
                  <a:srgbClr val="000000"/>
                </a:solidFill>
                <a:latin typeface="+mj-lt"/>
                <a:cs typeface="Calibri"/>
              </a:rPr>
              <a:t>Walikota</a:t>
            </a:r>
            <a:endParaRPr b="1" dirty="0">
              <a:solidFill>
                <a:srgbClr val="000000"/>
              </a:solidFill>
              <a:latin typeface="+mj-lt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617" y="5406702"/>
            <a:ext cx="8971879" cy="974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marR="0" indent="-285750">
              <a:lnSpc>
                <a:spcPts val="1948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dirty="0" err="1">
                <a:solidFill>
                  <a:srgbClr val="000000"/>
                </a:solidFill>
                <a:latin typeface="Calibri"/>
                <a:cs typeface="Calibri"/>
              </a:rPr>
              <a:t>Berdasarkan</a:t>
            </a:r>
            <a:r>
              <a:rPr spc="10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PP</a:t>
            </a:r>
            <a:r>
              <a:rPr spc="10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N0.39</a:t>
            </a:r>
            <a:r>
              <a:rPr spc="10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-23" dirty="0">
                <a:solidFill>
                  <a:srgbClr val="000000"/>
                </a:solidFill>
                <a:latin typeface="Calibri"/>
                <a:cs typeface="Calibri"/>
              </a:rPr>
              <a:t>Tahun</a:t>
            </a:r>
            <a:r>
              <a:rPr spc="10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2007</a:t>
            </a:r>
            <a:r>
              <a:rPr spc="10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tentang</a:t>
            </a:r>
            <a:r>
              <a:rPr spc="10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Pengelolaan</a:t>
            </a:r>
            <a:r>
              <a:rPr spc="103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Uang</a:t>
            </a:r>
            <a:r>
              <a:rPr spc="10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Negara/Daerah</a:t>
            </a:r>
            <a:r>
              <a:rPr spc="10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cs typeface="Calibri"/>
              </a:rPr>
              <a:t>diatur</a:t>
            </a:r>
            <a:r>
              <a:rPr spc="10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cs typeface="Calibri"/>
              </a:rPr>
              <a:t>bahwa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cs typeface="Calibri"/>
              </a:rPr>
              <a:t>Gubernur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/</a:t>
            </a:r>
            <a:r>
              <a:rPr dirty="0" err="1">
                <a:solidFill>
                  <a:srgbClr val="000000"/>
                </a:solidFill>
                <a:latin typeface="Calibri"/>
                <a:cs typeface="Calibri"/>
              </a:rPr>
              <a:t>Bupati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/</a:t>
            </a:r>
            <a:r>
              <a:rPr dirty="0" err="1">
                <a:solidFill>
                  <a:srgbClr val="000000"/>
                </a:solidFill>
                <a:latin typeface="Calibri"/>
                <a:cs typeface="Calibri"/>
              </a:rPr>
              <a:t>Walikota</a:t>
            </a:r>
            <a:r>
              <a:rPr spc="10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menunjuk</a:t>
            </a:r>
            <a:r>
              <a:rPr spc="8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Bank</a:t>
            </a:r>
            <a:r>
              <a:rPr spc="7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Umum</a:t>
            </a:r>
            <a:r>
              <a:rPr spc="8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000000"/>
                </a:solidFill>
                <a:latin typeface="Calibri"/>
                <a:cs typeface="Calibri"/>
              </a:rPr>
              <a:t>dan/atau</a:t>
            </a:r>
            <a:r>
              <a:rPr spc="9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Bank</a:t>
            </a:r>
            <a:r>
              <a:rPr spc="8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000000"/>
                </a:solidFill>
                <a:latin typeface="Calibri"/>
                <a:cs typeface="Calibri"/>
              </a:rPr>
              <a:t>Sentral</a:t>
            </a:r>
            <a:r>
              <a:rPr spc="10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untuk</a:t>
            </a:r>
            <a:r>
              <a:rPr spc="8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menyimpan</a:t>
            </a:r>
            <a:r>
              <a:rPr spc="9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uang</a:t>
            </a:r>
            <a:r>
              <a:rPr spc="8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err="1">
                <a:solidFill>
                  <a:srgbClr val="000000"/>
                </a:solidFill>
                <a:latin typeface="Calibri"/>
                <a:cs typeface="Calibri"/>
              </a:rPr>
              <a:t>daerah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dirty="0" err="1">
                <a:solidFill>
                  <a:srgbClr val="000000"/>
                </a:solidFill>
                <a:latin typeface="Calibri"/>
                <a:cs typeface="Calibri"/>
              </a:rPr>
              <a:t>Namun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 demikian,</a:t>
            </a:r>
            <a:r>
              <a:rPr spc="-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saat ini sebagian</a:t>
            </a:r>
            <a:r>
              <a:rPr spc="-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besar </a:t>
            </a:r>
            <a:r>
              <a:rPr spc="-10" dirty="0">
                <a:solidFill>
                  <a:srgbClr val="000000"/>
                </a:solidFill>
                <a:latin typeface="Calibri"/>
                <a:cs typeface="Calibri"/>
              </a:rPr>
              <a:t>RKUD</a:t>
            </a:r>
            <a:r>
              <a:rPr spc="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ditempatkan</a:t>
            </a:r>
            <a:r>
              <a:rPr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di BPD</a:t>
            </a:r>
            <a:r>
              <a:rPr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dan selebihnya di Bank BUMN.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8228965" y="6423019"/>
            <a:ext cx="597685" cy="829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|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8528304" y="6529066"/>
            <a:ext cx="407531" cy="552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423019"/>
            <a:ext cx="9144000" cy="4349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object 11"/>
          <p:cNvSpPr/>
          <p:nvPr/>
        </p:nvSpPr>
        <p:spPr>
          <a:xfrm>
            <a:off x="1667706" y="1866446"/>
            <a:ext cx="1504363" cy="1499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5"/>
          <p:cNvSpPr/>
          <p:nvPr/>
        </p:nvSpPr>
        <p:spPr>
          <a:xfrm>
            <a:off x="4928453" y="2840927"/>
            <a:ext cx="1760241" cy="137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5"/>
          <p:cNvSpPr/>
          <p:nvPr/>
        </p:nvSpPr>
        <p:spPr>
          <a:xfrm>
            <a:off x="4926595" y="645216"/>
            <a:ext cx="1760241" cy="137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982442" y="1148450"/>
            <a:ext cx="1302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Bank </a:t>
            </a:r>
            <a:r>
              <a:rPr lang="en-US" dirty="0" err="1"/>
              <a:t>Jateng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7011759" y="3419708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Non BPD</a:t>
            </a:r>
            <a:endParaRPr lang="id-ID" dirty="0"/>
          </a:p>
        </p:txBody>
      </p:sp>
      <p:sp>
        <p:nvSpPr>
          <p:cNvPr id="33" name="Right Arrow 32"/>
          <p:cNvSpPr/>
          <p:nvPr/>
        </p:nvSpPr>
        <p:spPr>
          <a:xfrm>
            <a:off x="3491880" y="2204864"/>
            <a:ext cx="1058676" cy="8416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085984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038"/>
          <p:cNvSpPr/>
          <p:nvPr/>
        </p:nvSpPr>
        <p:spPr>
          <a:xfrm>
            <a:off x="6228184" y="3323877"/>
            <a:ext cx="2808312" cy="20493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0" name="Flowchart: Multidocument 39"/>
          <p:cNvSpPr/>
          <p:nvPr/>
        </p:nvSpPr>
        <p:spPr>
          <a:xfrm>
            <a:off x="5035285" y="2420888"/>
            <a:ext cx="976875" cy="617897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1" name="Flowchart: Multidocument 40"/>
          <p:cNvSpPr/>
          <p:nvPr/>
        </p:nvSpPr>
        <p:spPr>
          <a:xfrm>
            <a:off x="5118007" y="3527847"/>
            <a:ext cx="976875" cy="617897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9" name="Flowchart: Multidocument 38"/>
          <p:cNvSpPr/>
          <p:nvPr/>
        </p:nvSpPr>
        <p:spPr>
          <a:xfrm>
            <a:off x="3267642" y="3575156"/>
            <a:ext cx="1287457" cy="659149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8" name="Flowchart: Multidocument 37"/>
          <p:cNvSpPr/>
          <p:nvPr/>
        </p:nvSpPr>
        <p:spPr>
          <a:xfrm>
            <a:off x="3275856" y="2420888"/>
            <a:ext cx="1287457" cy="659149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Flowchart: Multidocument 27"/>
          <p:cNvSpPr/>
          <p:nvPr/>
        </p:nvSpPr>
        <p:spPr>
          <a:xfrm>
            <a:off x="1547664" y="2833826"/>
            <a:ext cx="792088" cy="451158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5" name="Flowchart: Document 24"/>
          <p:cNvSpPr/>
          <p:nvPr/>
        </p:nvSpPr>
        <p:spPr>
          <a:xfrm>
            <a:off x="94488" y="2852936"/>
            <a:ext cx="733096" cy="423248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object 3"/>
          <p:cNvSpPr txBox="1"/>
          <p:nvPr/>
        </p:nvSpPr>
        <p:spPr>
          <a:xfrm>
            <a:off x="158113" y="-16073"/>
            <a:ext cx="6358103" cy="1107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66"/>
              </a:lnSpc>
              <a:spcBef>
                <a:spcPts val="0"/>
              </a:spcBef>
              <a:spcAft>
                <a:spcPts val="0"/>
              </a:spcAft>
            </a:pPr>
            <a:r>
              <a:rPr sz="3300" dirty="0">
                <a:solidFill>
                  <a:srgbClr val="000000"/>
                </a:solidFill>
                <a:latin typeface="Baskerville Old Face"/>
                <a:cs typeface="Baskerville Old Face"/>
              </a:rPr>
              <a:t>Pembayaran</a:t>
            </a:r>
            <a:r>
              <a:rPr sz="3300" spc="-30" dirty="0">
                <a:solidFill>
                  <a:srgbClr val="000000"/>
                </a:solidFill>
                <a:latin typeface="Baskerville Old Face"/>
                <a:cs typeface="Baskerville Old Face"/>
              </a:rPr>
              <a:t> </a:t>
            </a:r>
            <a:r>
              <a:rPr sz="3300" dirty="0">
                <a:solidFill>
                  <a:srgbClr val="000000"/>
                </a:solidFill>
                <a:latin typeface="Baskerville Old Face"/>
                <a:cs typeface="Baskerville Old Face"/>
              </a:rPr>
              <a:t>Belanja</a:t>
            </a:r>
            <a:r>
              <a:rPr sz="3300" spc="-44" dirty="0">
                <a:solidFill>
                  <a:srgbClr val="000000"/>
                </a:solidFill>
                <a:latin typeface="Baskerville Old Face"/>
                <a:cs typeface="Baskerville Old Face"/>
              </a:rPr>
              <a:t> </a:t>
            </a:r>
            <a:r>
              <a:rPr sz="3300" spc="10" dirty="0">
                <a:solidFill>
                  <a:srgbClr val="000000"/>
                </a:solidFill>
                <a:latin typeface="Baskerville Old Face"/>
                <a:cs typeface="Baskerville Old Face"/>
              </a:rPr>
              <a:t>(G2P,</a:t>
            </a:r>
            <a:r>
              <a:rPr sz="3300" spc="-37" dirty="0">
                <a:solidFill>
                  <a:srgbClr val="000000"/>
                </a:solidFill>
                <a:latin typeface="Baskerville Old Face"/>
                <a:cs typeface="Baskerville Old Face"/>
              </a:rPr>
              <a:t> </a:t>
            </a:r>
            <a:r>
              <a:rPr sz="3300" spc="10" dirty="0">
                <a:solidFill>
                  <a:srgbClr val="000000"/>
                </a:solidFill>
                <a:latin typeface="Baskerville Old Face"/>
                <a:cs typeface="Baskerville Old Face"/>
              </a:rPr>
              <a:t>G2B)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17214" y="619015"/>
            <a:ext cx="1854435" cy="187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7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3. </a:t>
            </a:r>
            <a:r>
              <a:rPr sz="1200" spc="-40" dirty="0">
                <a:solidFill>
                  <a:srgbClr val="000000"/>
                </a:solidFill>
                <a:latin typeface="Calibri"/>
                <a:cs typeface="Calibri"/>
              </a:rPr>
              <a:t>KPA</a:t>
            </a:r>
            <a:r>
              <a:rPr sz="1200" spc="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meneliti</a:t>
            </a:r>
          </a:p>
          <a:p>
            <a:pPr marL="0" marR="0">
              <a:lnSpc>
                <a:spcPts val="1442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kelengkapan dokumen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SPP:</a:t>
            </a:r>
          </a:p>
          <a:p>
            <a:pPr marL="0" marR="0">
              <a:lnSpc>
                <a:spcPts val="14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z="1200" spc="63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Jika</a:t>
            </a:r>
            <a:r>
              <a:rPr sz="12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tidak</a:t>
            </a:r>
            <a:r>
              <a:rPr sz="1200" spc="-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lengkap,</a:t>
            </a:r>
          </a:p>
          <a:p>
            <a:pPr marL="172466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sz="12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dikembalikan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z="1200" spc="63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Jika</a:t>
            </a:r>
            <a:r>
              <a:rPr sz="12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tidak</a:t>
            </a:r>
            <a:r>
              <a:rPr sz="1200" spc="-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sah, menolak</a:t>
            </a:r>
          </a:p>
          <a:p>
            <a:pPr marL="172466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penerbitan</a:t>
            </a:r>
            <a:r>
              <a:rPr sz="1200" spc="-3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SPM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z="1200" spc="63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Jika</a:t>
            </a:r>
            <a:r>
              <a:rPr sz="12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lengkap dan</a:t>
            </a:r>
            <a:r>
              <a:rPr sz="1200" spc="-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sah,</a:t>
            </a:r>
          </a:p>
          <a:p>
            <a:pPr marL="172466" marR="0">
              <a:lnSpc>
                <a:spcPts val="1442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diterbitkan</a:t>
            </a:r>
            <a:r>
              <a:rPr sz="1200" spc="-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SPM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68768" y="908720"/>
            <a:ext cx="1464471" cy="5539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5a. Bank melakukan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transfer</a:t>
            </a:r>
            <a:r>
              <a:rPr sz="1200" spc="-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spc="-41" dirty="0">
                <a:solidFill>
                  <a:srgbClr val="000000"/>
                </a:solidFill>
                <a:latin typeface="Calibri"/>
                <a:cs typeface="Calibri"/>
              </a:rPr>
              <a:t>ke</a:t>
            </a:r>
            <a:r>
              <a:rPr sz="1200" spc="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rekening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pihak</a:t>
            </a:r>
            <a:r>
              <a:rPr sz="1200" spc="-14" dirty="0">
                <a:solidFill>
                  <a:srgbClr val="000000"/>
                </a:solidFill>
                <a:latin typeface="Calibri"/>
                <a:cs typeface="Calibri"/>
              </a:rPr>
              <a:t> ketiga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94096" y="646737"/>
            <a:ext cx="2044273" cy="1878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4. Bendahara</a:t>
            </a:r>
            <a:r>
              <a:rPr sz="12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Umum Daerah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meneliti</a:t>
            </a:r>
            <a:r>
              <a:rPr sz="12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kelengkapan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sz="12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SPM:</a:t>
            </a:r>
          </a:p>
          <a:p>
            <a:pPr marL="0" marR="0">
              <a:lnSpc>
                <a:spcPts val="1442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z="1200" spc="63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Jika</a:t>
            </a:r>
            <a:r>
              <a:rPr sz="12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tidak</a:t>
            </a:r>
            <a:r>
              <a:rPr sz="1200" spc="-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lengkap</a:t>
            </a:r>
          </a:p>
          <a:p>
            <a:pPr marL="172212" marR="0">
              <a:lnSpc>
                <a:spcPts val="14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dan/atau</a:t>
            </a:r>
            <a:r>
              <a:rPr sz="1200" spc="-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tidak</a:t>
            </a:r>
            <a:r>
              <a:rPr sz="1200" spc="-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sah</a:t>
            </a:r>
          </a:p>
          <a:p>
            <a:pPr marL="172212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dan/atau</a:t>
            </a:r>
            <a:r>
              <a:rPr sz="1200" spc="-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melebihi</a:t>
            </a:r>
            <a:r>
              <a:rPr sz="12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pagu,</a:t>
            </a:r>
          </a:p>
          <a:p>
            <a:pPr marL="172212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menolak penerbitan</a:t>
            </a:r>
            <a:r>
              <a:rPr sz="1200" spc="-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SP2D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z="1200" spc="63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Jika</a:t>
            </a:r>
            <a:r>
              <a:rPr sz="12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lengkap dan</a:t>
            </a:r>
            <a:r>
              <a:rPr sz="12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sah,</a:t>
            </a:r>
          </a:p>
          <a:p>
            <a:pPr marL="172212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diterbitkan</a:t>
            </a:r>
            <a:r>
              <a:rPr sz="1200" spc="-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SP2D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4488" y="1196752"/>
            <a:ext cx="1103409" cy="1512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7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1. Pejabat</a:t>
            </a:r>
          </a:p>
          <a:p>
            <a:pPr marL="0" marR="0">
              <a:lnSpc>
                <a:spcPts val="1442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Pengelola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Keuangan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Daerah/PPKD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(Kepala BPKD)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menerbitkan</a:t>
            </a:r>
          </a:p>
          <a:p>
            <a:pPr marL="0" marR="0">
              <a:lnSpc>
                <a:spcPts val="14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SPD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30197" y="1163607"/>
            <a:ext cx="1245504" cy="1329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2. Bendahara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pengeluaran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mengajukan SPP</a:t>
            </a:r>
          </a:p>
          <a:p>
            <a:pPr marL="0" marR="0">
              <a:lnSpc>
                <a:spcPts val="1442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berupa</a:t>
            </a:r>
            <a:r>
              <a:rPr sz="12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spc="-18" dirty="0">
                <a:solidFill>
                  <a:srgbClr val="000000"/>
                </a:solidFill>
                <a:latin typeface="Calibri"/>
                <a:cs typeface="Calibri"/>
              </a:rPr>
              <a:t>SPP-UP,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SPP-GU, SPP-TU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atau SPP-LS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740718" y="2924944"/>
            <a:ext cx="1511802" cy="597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5b.</a:t>
            </a:r>
            <a:r>
              <a:rPr sz="1200" spc="-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Bank mengkredit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rekening</a:t>
            </a:r>
            <a:r>
              <a:rPr sz="12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spc="-40" dirty="0">
                <a:solidFill>
                  <a:srgbClr val="000000"/>
                </a:solidFill>
                <a:latin typeface="Calibri"/>
                <a:cs typeface="Calibri"/>
              </a:rPr>
              <a:t>KPA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533521" y="2665402"/>
            <a:ext cx="698078" cy="41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SPM-LS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304790" y="2658417"/>
            <a:ext cx="555054" cy="41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SP2D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94436" y="2909242"/>
            <a:ext cx="477812" cy="41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SPD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687067" y="2984299"/>
            <a:ext cx="462855" cy="41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SPP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162935" y="3104060"/>
            <a:ext cx="1496873" cy="184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Nominal&gt;=Rp</a:t>
            </a:r>
            <a:r>
              <a:rPr lang="en-US" sz="1200" b="1" dirty="0">
                <a:solidFill>
                  <a:srgbClr val="000000"/>
                </a:solidFill>
                <a:latin typeface="Calibri"/>
                <a:cs typeface="Calibri"/>
              </a:rPr>
              <a:t>2</a:t>
            </a: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5</a:t>
            </a:r>
            <a:r>
              <a:rPr sz="12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juta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337814" y="3791638"/>
            <a:ext cx="1097384" cy="597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0" dirty="0">
                <a:solidFill>
                  <a:srgbClr val="000000"/>
                </a:solidFill>
                <a:latin typeface="Calibri"/>
                <a:cs typeface="Calibri"/>
              </a:rPr>
              <a:t>SPM-UP/</a:t>
            </a:r>
            <a:r>
              <a:rPr sz="1200" b="1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GU/</a:t>
            </a:r>
          </a:p>
          <a:p>
            <a:pPr marL="347471" marR="0">
              <a:lnSpc>
                <a:spcPts val="144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TU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304790" y="3861488"/>
            <a:ext cx="555054" cy="41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SP2D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8215630" y="3964866"/>
            <a:ext cx="474687" cy="41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spc="-40" dirty="0">
                <a:solidFill>
                  <a:srgbClr val="FFFFFF"/>
                </a:solidFill>
                <a:latin typeface="Calibri"/>
                <a:cs typeface="Calibri"/>
              </a:rPr>
              <a:t>KPA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769644" y="4487669"/>
            <a:ext cx="1478339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spc="-15">
                <a:solidFill>
                  <a:srgbClr val="000000"/>
                </a:solidFill>
                <a:latin typeface="Calibri"/>
                <a:cs typeface="Calibri"/>
              </a:rPr>
              <a:t>KPA</a:t>
            </a:r>
            <a:r>
              <a:rPr sz="120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memberikan</a:t>
            </a:r>
          </a:p>
          <a:p>
            <a:pPr marL="0" marR="0">
              <a:lnSpc>
                <a:spcPts val="14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Cek/ BG/</a:t>
            </a:r>
            <a:r>
              <a:rPr sz="1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0000"/>
                </a:solidFill>
                <a:latin typeface="Calibri"/>
                <a:cs typeface="Calibri"/>
              </a:rPr>
              <a:t>tunai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3142488" y="4467786"/>
            <a:ext cx="1420825" cy="184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64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Nominal&lt;Rp</a:t>
            </a:r>
            <a:r>
              <a:rPr lang="en-US" sz="1200" b="1" dirty="0">
                <a:solidFill>
                  <a:srgbClr val="000000"/>
                </a:solidFill>
                <a:latin typeface="Calibri"/>
                <a:cs typeface="Calibri"/>
              </a:rPr>
              <a:t>2</a:t>
            </a: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5</a:t>
            </a:r>
            <a:r>
              <a:rPr sz="1200" b="1" spc="-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0000"/>
                </a:solidFill>
                <a:latin typeface="Calibri"/>
                <a:cs typeface="Calibri"/>
              </a:rPr>
              <a:t>juta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8228965" y="6423019"/>
            <a:ext cx="597685" cy="829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|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8426195" y="6529066"/>
            <a:ext cx="510263" cy="552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14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423019"/>
            <a:ext cx="9144000" cy="4349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827584" y="2996952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267744" y="2984299"/>
            <a:ext cx="4733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2741066" y="2709211"/>
            <a:ext cx="42186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741066" y="3964866"/>
            <a:ext cx="42186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object 25"/>
          <p:cNvSpPr/>
          <p:nvPr/>
        </p:nvSpPr>
        <p:spPr>
          <a:xfrm>
            <a:off x="6598366" y="2441329"/>
            <a:ext cx="540003" cy="540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44" name="Straight Connector 43"/>
          <p:cNvCxnSpPr/>
          <p:nvPr/>
        </p:nvCxnSpPr>
        <p:spPr>
          <a:xfrm>
            <a:off x="2741066" y="2709211"/>
            <a:ext cx="0" cy="125565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4555099" y="2658417"/>
            <a:ext cx="480186" cy="69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4555099" y="3836795"/>
            <a:ext cx="48018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ight Arrow 50"/>
          <p:cNvSpPr/>
          <p:nvPr/>
        </p:nvSpPr>
        <p:spPr>
          <a:xfrm>
            <a:off x="5859844" y="3038785"/>
            <a:ext cx="512356" cy="3902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2" name="object 28"/>
          <p:cNvSpPr/>
          <p:nvPr/>
        </p:nvSpPr>
        <p:spPr>
          <a:xfrm>
            <a:off x="8108026" y="1578450"/>
            <a:ext cx="540003" cy="5400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28"/>
          <p:cNvSpPr/>
          <p:nvPr/>
        </p:nvSpPr>
        <p:spPr>
          <a:xfrm>
            <a:off x="6228184" y="4437112"/>
            <a:ext cx="540003" cy="5400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https://lh3.googleusercontent.com/nZtMoY2DCRDlmKiyNVCvg8gUqTSMU4HhctX-R-ClPpAKWi14BdfF4AQ8J0ME1CXI07Wl=w3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026" y="4499859"/>
            <a:ext cx="771078" cy="77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5" name="Straight Arrow Connector 54"/>
          <p:cNvCxnSpPr/>
          <p:nvPr/>
        </p:nvCxnSpPr>
        <p:spPr>
          <a:xfrm>
            <a:off x="7596336" y="2060848"/>
            <a:ext cx="724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7596336" y="4005064"/>
            <a:ext cx="724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7596336" y="2060848"/>
            <a:ext cx="0" cy="2034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bject 25"/>
          <p:cNvSpPr/>
          <p:nvPr/>
        </p:nvSpPr>
        <p:spPr>
          <a:xfrm>
            <a:off x="8136453" y="3393053"/>
            <a:ext cx="540003" cy="540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7926319" y="2060848"/>
            <a:ext cx="894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P. III</a:t>
            </a:r>
            <a:endParaRPr lang="id-ID" dirty="0"/>
          </a:p>
        </p:txBody>
      </p:sp>
      <p:sp>
        <p:nvSpPr>
          <p:cNvPr id="1024" name="TextBox 1023"/>
          <p:cNvSpPr txBox="1"/>
          <p:nvPr/>
        </p:nvSpPr>
        <p:spPr>
          <a:xfrm>
            <a:off x="7880746" y="3933056"/>
            <a:ext cx="1040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PA/KPA</a:t>
            </a:r>
            <a:endParaRPr lang="id-ID" dirty="0"/>
          </a:p>
        </p:txBody>
      </p:sp>
      <p:sp>
        <p:nvSpPr>
          <p:cNvPr id="1025" name="TextBox 1024"/>
          <p:cNvSpPr txBox="1"/>
          <p:nvPr/>
        </p:nvSpPr>
        <p:spPr>
          <a:xfrm>
            <a:off x="6487514" y="2926685"/>
            <a:ext cx="1263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Bank </a:t>
            </a:r>
            <a:r>
              <a:rPr lang="en-US" dirty="0" err="1"/>
              <a:t>Jateng</a:t>
            </a:r>
            <a:endParaRPr lang="id-ID" dirty="0"/>
          </a:p>
        </p:txBody>
      </p:sp>
      <p:cxnSp>
        <p:nvCxnSpPr>
          <p:cNvPr id="1030" name="Straight Connector 1029"/>
          <p:cNvCxnSpPr/>
          <p:nvPr/>
        </p:nvCxnSpPr>
        <p:spPr>
          <a:xfrm>
            <a:off x="7308304" y="310406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6" name="Straight Arrow Connector 1035"/>
          <p:cNvCxnSpPr/>
          <p:nvPr/>
        </p:nvCxnSpPr>
        <p:spPr>
          <a:xfrm flipH="1">
            <a:off x="8401001" y="4149080"/>
            <a:ext cx="1" cy="3503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8" name="Straight Arrow Connector 1037"/>
          <p:cNvCxnSpPr/>
          <p:nvPr/>
        </p:nvCxnSpPr>
        <p:spPr>
          <a:xfrm flipH="1">
            <a:off x="6868367" y="5085184"/>
            <a:ext cx="123965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14018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3357562"/>
            <a:ext cx="8712968" cy="700250"/>
          </a:xfrm>
          <a:solidFill>
            <a:srgbClr val="00206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en-US" sz="4400" b="1" dirty="0">
                <a:latin typeface="Arial" pitchFamily="34" charset="0"/>
                <a:cs typeface="Arial" pitchFamily="34" charset="0"/>
              </a:rPr>
              <a:t>STRATEGI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096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6423025" y="3179444"/>
            <a:ext cx="2265378" cy="26258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907704" y="3140968"/>
            <a:ext cx="2530955" cy="26642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1" name="Rectangle 30"/>
          <p:cNvSpPr/>
          <p:nvPr/>
        </p:nvSpPr>
        <p:spPr>
          <a:xfrm>
            <a:off x="5052695" y="3179444"/>
            <a:ext cx="1370330" cy="26258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95578" y="3140968"/>
            <a:ext cx="1326283" cy="266429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716016" y="1709311"/>
            <a:ext cx="4114675" cy="7115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716016" y="1340768"/>
            <a:ext cx="4114675" cy="3685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" name="Rectangle 22"/>
          <p:cNvSpPr/>
          <p:nvPr/>
        </p:nvSpPr>
        <p:spPr>
          <a:xfrm>
            <a:off x="395536" y="1340768"/>
            <a:ext cx="3983150" cy="3685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>
            <a:off x="395536" y="1709311"/>
            <a:ext cx="3983150" cy="71157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340485" y="269102"/>
            <a:ext cx="7182330" cy="1344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98"/>
              </a:lnSpc>
            </a:pPr>
            <a:r>
              <a:rPr sz="2700" b="1" dirty="0">
                <a:solidFill>
                  <a:srgbClr val="595959"/>
                </a:solidFill>
                <a:cs typeface="Calibri"/>
              </a:rPr>
              <a:t>PERAN PERBANKAN</a:t>
            </a:r>
            <a:r>
              <a:rPr sz="2700" b="1" spc="-18" dirty="0">
                <a:solidFill>
                  <a:srgbClr val="595959"/>
                </a:solidFill>
                <a:cs typeface="Calibri"/>
              </a:rPr>
              <a:t> </a:t>
            </a:r>
            <a:r>
              <a:rPr sz="2700" b="1" spc="-15" dirty="0">
                <a:solidFill>
                  <a:srgbClr val="595959"/>
                </a:solidFill>
                <a:cs typeface="Calibri"/>
              </a:rPr>
              <a:t>DALAM</a:t>
            </a:r>
            <a:r>
              <a:rPr sz="2700" b="1" spc="18" dirty="0">
                <a:solidFill>
                  <a:srgbClr val="595959"/>
                </a:solidFill>
                <a:cs typeface="Calibri"/>
              </a:rPr>
              <a:t> </a:t>
            </a:r>
            <a:r>
              <a:rPr sz="2700" b="1" spc="-18" dirty="0">
                <a:solidFill>
                  <a:srgbClr val="595959"/>
                </a:solidFill>
                <a:cs typeface="Calibri"/>
              </a:rPr>
              <a:t>IMPLEMENTASI</a:t>
            </a:r>
          </a:p>
          <a:p>
            <a:pPr marL="1445132">
              <a:lnSpc>
                <a:spcPts val="3241"/>
              </a:lnSpc>
            </a:pPr>
            <a:r>
              <a:rPr sz="2700" b="1" dirty="0">
                <a:solidFill>
                  <a:srgbClr val="595959"/>
                </a:solidFill>
                <a:cs typeface="Calibri"/>
              </a:rPr>
              <a:t>TRANSAKSI</a:t>
            </a:r>
            <a:r>
              <a:rPr sz="2700" b="1" spc="40" dirty="0">
                <a:solidFill>
                  <a:srgbClr val="595959"/>
                </a:solidFill>
                <a:cs typeface="Calibri"/>
              </a:rPr>
              <a:t> </a:t>
            </a:r>
            <a:r>
              <a:rPr sz="2700" b="1" dirty="0">
                <a:solidFill>
                  <a:srgbClr val="595959"/>
                </a:solidFill>
                <a:cs typeface="Calibri"/>
              </a:rPr>
              <a:t>NON TUNAI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5576" y="1472086"/>
            <a:ext cx="3048882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591"/>
              </a:lnSpc>
            </a:pPr>
            <a:r>
              <a:rPr sz="2000" b="1" spc="-25" dirty="0">
                <a:solidFill>
                  <a:srgbClr val="FFFFFF"/>
                </a:solidFill>
                <a:latin typeface="Franklin Gothic Book"/>
                <a:cs typeface="Franklin Gothic Book"/>
              </a:rPr>
              <a:t>PENDAPATAN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523608" y="1474880"/>
            <a:ext cx="1243402" cy="2128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91"/>
              </a:lnSpc>
            </a:pPr>
            <a:r>
              <a:rPr sz="2000" b="1" dirty="0">
                <a:solidFill>
                  <a:srgbClr val="FFFFFF"/>
                </a:solidFill>
                <a:latin typeface="Franklin Gothic Book"/>
                <a:cs typeface="Franklin Gothic Book"/>
              </a:rPr>
              <a:t>BELANJA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7984" y="1810538"/>
            <a:ext cx="3753100" cy="389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469"/>
              </a:lnSpc>
            </a:pPr>
            <a:r>
              <a:rPr dirty="0">
                <a:solidFill>
                  <a:srgbClr val="000000"/>
                </a:solidFill>
                <a:latin typeface="Franklin Gothic Book"/>
                <a:cs typeface="Franklin Gothic Book"/>
              </a:rPr>
              <a:t>MENGGANTI</a:t>
            </a:r>
            <a:r>
              <a:rPr spc="-3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dirty="0">
                <a:solidFill>
                  <a:srgbClr val="000000"/>
                </a:solidFill>
                <a:latin typeface="Franklin Gothic Book"/>
                <a:cs typeface="Franklin Gothic Book"/>
              </a:rPr>
              <a:t>LOKET-LOKET</a:t>
            </a:r>
            <a:r>
              <a:rPr spc="-3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pc="-12" dirty="0">
                <a:solidFill>
                  <a:srgbClr val="000000"/>
                </a:solidFill>
                <a:latin typeface="Franklin Gothic Book"/>
                <a:cs typeface="Franklin Gothic Book"/>
              </a:rPr>
              <a:t>PEMBAYARAN</a:t>
            </a:r>
            <a:r>
              <a:rPr spc="-25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dirty="0">
                <a:solidFill>
                  <a:srgbClr val="000000"/>
                </a:solidFill>
                <a:latin typeface="Franklin Gothic Book"/>
                <a:cs typeface="Franklin Gothic Book"/>
              </a:rPr>
              <a:t>DAERAH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788024" y="1810538"/>
            <a:ext cx="4042667" cy="57708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9"/>
              </a:lnSpc>
            </a:pPr>
            <a:r>
              <a:rPr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PEMINDAHBUKUAN</a:t>
            </a:r>
            <a:r>
              <a:rPr sz="1400" spc="-23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SECARA</a:t>
            </a:r>
            <a:r>
              <a:rPr sz="1400" spc="-46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ELEKTRONIK</a:t>
            </a:r>
            <a:r>
              <a:rPr sz="1400" spc="-37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SELURUH</a:t>
            </a:r>
            <a:r>
              <a:rPr lang="en-US"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 B</a:t>
            </a:r>
            <a:r>
              <a:rPr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ELANJA</a:t>
            </a:r>
            <a:r>
              <a:rPr sz="1400" spc="-4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MELALUI</a:t>
            </a:r>
            <a:r>
              <a:rPr sz="1400" spc="-4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FUNGSI</a:t>
            </a:r>
            <a:r>
              <a:rPr sz="1400" spc="-34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CMS</a:t>
            </a:r>
            <a:r>
              <a:rPr sz="1400" spc="-33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DARI</a:t>
            </a:r>
            <a:r>
              <a:rPr sz="1400" spc="-3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REKENING</a:t>
            </a:r>
            <a:r>
              <a:rPr lang="en-US"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PEMDA</a:t>
            </a:r>
            <a:r>
              <a:rPr sz="1400" spc="-28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400" spc="11" dirty="0">
                <a:solidFill>
                  <a:srgbClr val="000000"/>
                </a:solidFill>
                <a:latin typeface="Franklin Gothic Book"/>
                <a:cs typeface="Franklin Gothic Book"/>
              </a:rPr>
              <a:t>KE</a:t>
            </a:r>
            <a:r>
              <a:rPr sz="1400" spc="-18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REKENING</a:t>
            </a:r>
            <a:r>
              <a:rPr sz="1400" spc="-4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PIHAK</a:t>
            </a:r>
            <a:r>
              <a:rPr sz="1400" spc="-3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400" spc="11" dirty="0">
                <a:solidFill>
                  <a:srgbClr val="000000"/>
                </a:solidFill>
                <a:latin typeface="Franklin Gothic Book"/>
                <a:cs typeface="Franklin Gothic Book"/>
              </a:rPr>
              <a:t>KE</a:t>
            </a:r>
            <a:r>
              <a:rPr sz="1400" spc="-3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400" dirty="0">
                <a:solidFill>
                  <a:srgbClr val="000000"/>
                </a:solidFill>
                <a:latin typeface="Franklin Gothic Book"/>
                <a:cs typeface="Franklin Gothic Book"/>
              </a:rPr>
              <a:t>3 SESUAI</a:t>
            </a:r>
            <a:r>
              <a:rPr sz="1400" spc="-28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400" spc="-43" dirty="0">
                <a:solidFill>
                  <a:srgbClr val="000000"/>
                </a:solidFill>
                <a:latin typeface="Franklin Gothic Book"/>
                <a:cs typeface="Franklin Gothic Book"/>
              </a:rPr>
              <a:t>SPJ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423025" y="3480197"/>
            <a:ext cx="2226710" cy="18210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12"/>
              </a:lnSpc>
            </a:pPr>
            <a:r>
              <a:rPr sz="2300" spc="267" dirty="0">
                <a:solidFill>
                  <a:srgbClr val="000000"/>
                </a:solidFill>
                <a:latin typeface="Franklin Gothic Book"/>
                <a:cs typeface="Franklin Gothic Book"/>
              </a:rPr>
              <a:t>•</a:t>
            </a:r>
            <a:r>
              <a:rPr sz="2300" dirty="0">
                <a:solidFill>
                  <a:srgbClr val="000000"/>
                </a:solidFill>
                <a:latin typeface="Franklin Gothic Book"/>
                <a:cs typeface="Franklin Gothic Book"/>
              </a:rPr>
              <a:t>TRANSAKSI</a:t>
            </a:r>
          </a:p>
          <a:p>
            <a:pPr marL="228600">
              <a:lnSpc>
                <a:spcPts val="2351"/>
              </a:lnSpc>
            </a:pPr>
            <a:r>
              <a:rPr sz="2300" spc="-55" dirty="0">
                <a:solidFill>
                  <a:srgbClr val="000000"/>
                </a:solidFill>
                <a:latin typeface="Franklin Gothic Book"/>
                <a:cs typeface="Franklin Gothic Book"/>
              </a:rPr>
              <a:t>PENCATATAN</a:t>
            </a:r>
          </a:p>
          <a:p>
            <a:pPr marL="228600">
              <a:lnSpc>
                <a:spcPts val="2339"/>
              </a:lnSpc>
            </a:pPr>
            <a:r>
              <a:rPr sz="2300" spc="10" dirty="0">
                <a:solidFill>
                  <a:srgbClr val="000000"/>
                </a:solidFill>
                <a:latin typeface="Franklin Gothic Book"/>
                <a:cs typeface="Franklin Gothic Book"/>
              </a:rPr>
              <a:t>REAL</a:t>
            </a:r>
            <a:r>
              <a:rPr sz="2300" spc="-43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2300" spc="12" dirty="0">
                <a:solidFill>
                  <a:srgbClr val="000000"/>
                </a:solidFill>
                <a:latin typeface="Franklin Gothic Book"/>
                <a:cs typeface="Franklin Gothic Book"/>
              </a:rPr>
              <a:t>TIME</a:t>
            </a:r>
            <a:r>
              <a:rPr lang="en-US" sz="2300" spc="12" dirty="0">
                <a:solidFill>
                  <a:srgbClr val="000000"/>
                </a:solidFill>
                <a:latin typeface="Franklin Gothic Book"/>
                <a:cs typeface="Franklin Gothic Book"/>
              </a:rPr>
              <a:t> SESUAI SPJ</a:t>
            </a:r>
          </a:p>
          <a:p>
            <a:pPr marL="233363" indent="-233363">
              <a:lnSpc>
                <a:spcPts val="2339"/>
              </a:lnSpc>
              <a:buFont typeface="Arial" pitchFamily="34" charset="0"/>
              <a:buChar char="•"/>
            </a:pPr>
            <a:r>
              <a:rPr lang="en-US" sz="2300" spc="12" dirty="0">
                <a:solidFill>
                  <a:srgbClr val="000000"/>
                </a:solidFill>
                <a:latin typeface="Franklin Gothic Book"/>
                <a:cs typeface="Franklin Gothic Book"/>
              </a:rPr>
              <a:t>PENCATATAN LEBIH AKURAT</a:t>
            </a:r>
            <a:endParaRPr sz="2300" spc="12" dirty="0">
              <a:solidFill>
                <a:srgbClr val="000000"/>
              </a:solidFill>
              <a:latin typeface="Franklin Gothic Book"/>
              <a:cs typeface="Franklin Gothic Boo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33270" y="3284984"/>
            <a:ext cx="2345416" cy="23980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indent="-285750" algn="just">
              <a:lnSpc>
                <a:spcPts val="1700"/>
              </a:lnSpc>
              <a:buFont typeface="Arial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MEMPERMUDAH PELAYANAN</a:t>
            </a:r>
          </a:p>
          <a:p>
            <a:pPr marL="285750" indent="-285750" algn="just">
              <a:lnSpc>
                <a:spcPts val="1700"/>
              </a:lnSpc>
              <a:buFont typeface="Arial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MEMINIMALISIR RESIKO PENYELEWENGAN PEMBAYARAN DAERAH</a:t>
            </a:r>
          </a:p>
          <a:p>
            <a:pPr marL="285750" indent="-285750" algn="just">
              <a:lnSpc>
                <a:spcPts val="1700"/>
              </a:lnSpc>
              <a:buFont typeface="Arial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/>
                <a:cs typeface="Franklin Gothic Book"/>
              </a:rPr>
              <a:t>PENINGKATAN AKURASI PENDAPATAN DAERAH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95579" y="3992417"/>
            <a:ext cx="1240117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952"/>
              </a:lnSpc>
            </a:pPr>
            <a:r>
              <a:rPr sz="2600" b="1" spc="-30" dirty="0">
                <a:solidFill>
                  <a:srgbClr val="FFFFFF"/>
                </a:solidFill>
                <a:latin typeface="Franklin Gothic Book"/>
                <a:cs typeface="Franklin Gothic Book"/>
              </a:rPr>
              <a:t>DAMPAK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052696" y="4004734"/>
            <a:ext cx="1370330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829"/>
              </a:lnSpc>
            </a:pPr>
            <a:r>
              <a:rPr sz="2500" b="1" spc="-31" dirty="0">
                <a:solidFill>
                  <a:srgbClr val="FFFFFF"/>
                </a:solidFill>
                <a:latin typeface="Franklin Gothic Book"/>
                <a:cs typeface="Franklin Gothic Book"/>
              </a:rPr>
              <a:t>DAMPAK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830691" y="5643385"/>
            <a:ext cx="470036" cy="598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0"/>
              </a:lnSpc>
            </a:pPr>
            <a:r>
              <a:rPr dirty="0">
                <a:solidFill>
                  <a:srgbClr val="000000"/>
                </a:solidFill>
                <a:latin typeface="Arial"/>
                <a:cs typeface="Arial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873986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2071" y="630783"/>
            <a:ext cx="7281509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13"/>
              </a:lnSpc>
            </a:pPr>
            <a:r>
              <a:rPr sz="2800" b="1" dirty="0">
                <a:solidFill>
                  <a:srgbClr val="595959"/>
                </a:solidFill>
                <a:cs typeface="Calibri"/>
              </a:rPr>
              <a:t>PENGELOLAAN</a:t>
            </a:r>
            <a:r>
              <a:rPr sz="2800" b="1" spc="28" dirty="0">
                <a:solidFill>
                  <a:srgbClr val="595959"/>
                </a:solidFill>
                <a:cs typeface="Calibri"/>
              </a:rPr>
              <a:t> </a:t>
            </a:r>
            <a:r>
              <a:rPr sz="2800" b="1" dirty="0">
                <a:solidFill>
                  <a:srgbClr val="595959"/>
                </a:solidFill>
                <a:cs typeface="Calibri"/>
              </a:rPr>
              <a:t>APBD</a:t>
            </a:r>
            <a:r>
              <a:rPr sz="2800" b="1" spc="14" dirty="0">
                <a:solidFill>
                  <a:srgbClr val="595959"/>
                </a:solidFill>
                <a:cs typeface="Calibri"/>
              </a:rPr>
              <a:t> </a:t>
            </a:r>
            <a:r>
              <a:rPr sz="2800" b="1" spc="-10" dirty="0">
                <a:solidFill>
                  <a:srgbClr val="595959"/>
                </a:solidFill>
                <a:cs typeface="Calibri"/>
              </a:rPr>
              <a:t>MELALUI</a:t>
            </a:r>
            <a:r>
              <a:rPr sz="2800" b="1" spc="40" dirty="0">
                <a:solidFill>
                  <a:srgbClr val="595959"/>
                </a:solidFill>
                <a:cs typeface="Calibri"/>
              </a:rPr>
              <a:t> </a:t>
            </a:r>
            <a:r>
              <a:rPr sz="2800" b="1" dirty="0">
                <a:solidFill>
                  <a:srgbClr val="595959"/>
                </a:solidFill>
                <a:cs typeface="Calibri"/>
              </a:rPr>
              <a:t>NON</a:t>
            </a:r>
            <a:r>
              <a:rPr sz="2800" b="1" spc="17" dirty="0">
                <a:solidFill>
                  <a:srgbClr val="595959"/>
                </a:solidFill>
                <a:cs typeface="Calibri"/>
              </a:rPr>
              <a:t> </a:t>
            </a:r>
            <a:r>
              <a:rPr sz="2800" b="1" dirty="0">
                <a:solidFill>
                  <a:srgbClr val="595959"/>
                </a:solidFill>
                <a:cs typeface="Calibri"/>
              </a:rPr>
              <a:t>TUNAI</a:t>
            </a:r>
            <a:r>
              <a:rPr lang="en-US" sz="2800" b="1" dirty="0">
                <a:solidFill>
                  <a:srgbClr val="595959"/>
                </a:solidFill>
                <a:cs typeface="Calibri"/>
              </a:rPr>
              <a:t> </a:t>
            </a:r>
            <a:endParaRPr sz="2800" b="1" dirty="0">
              <a:solidFill>
                <a:srgbClr val="595959"/>
              </a:solidFill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9779" y="2354215"/>
            <a:ext cx="906926" cy="12835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933">
              <a:lnSpc>
                <a:spcPts val="2197"/>
              </a:lnSpc>
            </a:pPr>
            <a:r>
              <a:rPr b="1" spc="-36" dirty="0">
                <a:solidFill>
                  <a:srgbClr val="000000"/>
                </a:solidFill>
                <a:cs typeface="Calibri"/>
              </a:rPr>
              <a:t>PLAY</a:t>
            </a:r>
          </a:p>
          <a:p>
            <a:pPr>
              <a:lnSpc>
                <a:spcPts val="2040"/>
              </a:lnSpc>
              <a:spcBef>
                <a:spcPts val="3261"/>
              </a:spcBef>
            </a:pPr>
            <a:r>
              <a:rPr dirty="0">
                <a:solidFill>
                  <a:srgbClr val="FFFFFF"/>
                </a:solidFill>
                <a:latin typeface="Franklin Gothic Book"/>
                <a:cs typeface="Franklin Gothic Book"/>
              </a:rPr>
              <a:t>BUD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58037" y="2562008"/>
            <a:ext cx="1429664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40"/>
              </a:lnSpc>
            </a:pPr>
            <a:r>
              <a:rPr b="1" spc="15" dirty="0">
                <a:latin typeface="Franklin Gothic Book"/>
                <a:cs typeface="Franklin Gothic Book"/>
              </a:rPr>
              <a:t>NON</a:t>
            </a:r>
            <a:r>
              <a:rPr b="1" spc="-40" dirty="0">
                <a:latin typeface="Franklin Gothic Book"/>
                <a:cs typeface="Franklin Gothic Book"/>
              </a:rPr>
              <a:t> </a:t>
            </a:r>
            <a:r>
              <a:rPr b="1" spc="10" dirty="0">
                <a:latin typeface="Franklin Gothic Book"/>
                <a:cs typeface="Franklin Gothic Book"/>
              </a:rPr>
              <a:t>TUNAI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66369" y="4525902"/>
            <a:ext cx="1288510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79"/>
              </a:lnSpc>
              <a:spcBef>
                <a:spcPts val="104"/>
              </a:spcBef>
            </a:pPr>
            <a:endParaRPr sz="105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ts val="1223"/>
              </a:lnSpc>
            </a:pPr>
            <a:r>
              <a:rPr sz="1050" dirty="0">
                <a:solidFill>
                  <a:srgbClr val="000000"/>
                </a:solidFill>
                <a:latin typeface="BWLWQW+Wingdings"/>
                <a:cs typeface="BWLWQW+Wingdings"/>
              </a:rPr>
              <a:t></a:t>
            </a:r>
            <a:r>
              <a:rPr sz="1050" spc="2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cs typeface="Calibri"/>
              </a:rPr>
              <a:t>PKB</a:t>
            </a:r>
          </a:p>
          <a:p>
            <a:pPr>
              <a:lnSpc>
                <a:spcPts val="1259"/>
              </a:lnSpc>
            </a:pPr>
            <a:endParaRPr sz="1050" dirty="0">
              <a:solidFill>
                <a:srgbClr val="000000"/>
              </a:solidFill>
              <a:cs typeface="Calibri"/>
            </a:endParaRPr>
          </a:p>
          <a:p>
            <a:pPr>
              <a:lnSpc>
                <a:spcPts val="1260"/>
              </a:lnSpc>
            </a:pPr>
            <a:r>
              <a:rPr sz="1050" dirty="0">
                <a:solidFill>
                  <a:srgbClr val="000000"/>
                </a:solidFill>
                <a:latin typeface="BWLWQW+Wingdings"/>
                <a:cs typeface="BWLWQW+Wingdings"/>
              </a:rPr>
              <a:t></a:t>
            </a:r>
            <a:r>
              <a:rPr sz="1050" spc="2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cs typeface="Calibri"/>
              </a:rPr>
              <a:t>Dan lainnya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801745" y="4667151"/>
            <a:ext cx="1463425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89"/>
              </a:lnSpc>
            </a:pPr>
            <a:r>
              <a:rPr sz="1050" dirty="0">
                <a:solidFill>
                  <a:srgbClr val="000000"/>
                </a:solidFill>
                <a:latin typeface="BWLWQW+Wingdings"/>
                <a:cs typeface="BWLWQW+Wingdings"/>
              </a:rPr>
              <a:t></a:t>
            </a:r>
            <a:r>
              <a:rPr sz="1050" spc="2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dirty="0" err="1">
                <a:solidFill>
                  <a:srgbClr val="000000"/>
                </a:solidFill>
                <a:cs typeface="Calibri"/>
              </a:rPr>
              <a:t>Penyaluran</a:t>
            </a:r>
            <a:r>
              <a:rPr sz="1050" spc="-34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1050" dirty="0">
                <a:solidFill>
                  <a:srgbClr val="000000"/>
                </a:solidFill>
                <a:cs typeface="Calibri"/>
              </a:rPr>
              <a:t> RTLH, </a:t>
            </a:r>
            <a:r>
              <a:rPr lang="en-US" sz="1050" dirty="0" err="1">
                <a:solidFill>
                  <a:srgbClr val="000000"/>
                </a:solidFill>
                <a:cs typeface="Calibri"/>
              </a:rPr>
              <a:t>dll</a:t>
            </a:r>
            <a:endParaRPr lang="en-US" sz="1050" dirty="0">
              <a:solidFill>
                <a:srgbClr val="000000"/>
              </a:solidFill>
              <a:cs typeface="Calibri"/>
            </a:endParaRPr>
          </a:p>
          <a:p>
            <a:pPr>
              <a:lnSpc>
                <a:spcPts val="1260"/>
              </a:lnSpc>
            </a:pPr>
            <a:r>
              <a:rPr sz="1050" dirty="0">
                <a:solidFill>
                  <a:srgbClr val="000000"/>
                </a:solidFill>
                <a:latin typeface="BWLWQW+Wingdings"/>
                <a:cs typeface="BWLWQW+Wingdings"/>
              </a:rPr>
              <a:t></a:t>
            </a:r>
            <a:r>
              <a:rPr sz="1050" spc="2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dirty="0" err="1">
                <a:solidFill>
                  <a:srgbClr val="000000"/>
                </a:solidFill>
                <a:cs typeface="Calibri"/>
              </a:rPr>
              <a:t>Su</a:t>
            </a:r>
            <a:r>
              <a:rPr lang="en-US" sz="1050" dirty="0" err="1">
                <a:solidFill>
                  <a:srgbClr val="000000"/>
                </a:solidFill>
                <a:cs typeface="Calibri"/>
              </a:rPr>
              <a:t>b</a:t>
            </a:r>
            <a:r>
              <a:rPr sz="1050" dirty="0" err="1">
                <a:solidFill>
                  <a:srgbClr val="000000"/>
                </a:solidFill>
                <a:cs typeface="Calibri"/>
              </a:rPr>
              <a:t>sidi</a:t>
            </a:r>
            <a:r>
              <a:rPr sz="1050" dirty="0">
                <a:solidFill>
                  <a:srgbClr val="000000"/>
                </a:solidFill>
                <a:cs typeface="Calibri"/>
              </a:rPr>
              <a:t> Transportasi</a:t>
            </a:r>
          </a:p>
          <a:p>
            <a:pPr>
              <a:lnSpc>
                <a:spcPts val="1260"/>
              </a:lnSpc>
            </a:pPr>
            <a:r>
              <a:rPr sz="1050" dirty="0">
                <a:solidFill>
                  <a:srgbClr val="000000"/>
                </a:solidFill>
                <a:latin typeface="BWLWQW+Wingdings"/>
                <a:cs typeface="BWLWQW+Wingdings"/>
              </a:rPr>
              <a:t></a:t>
            </a:r>
            <a:r>
              <a:rPr sz="1050" spc="2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dirty="0" err="1">
                <a:solidFill>
                  <a:srgbClr val="000000"/>
                </a:solidFill>
                <a:cs typeface="Calibri"/>
              </a:rPr>
              <a:t>Su</a:t>
            </a:r>
            <a:r>
              <a:rPr lang="en-US" sz="1050" dirty="0" err="1">
                <a:solidFill>
                  <a:srgbClr val="000000"/>
                </a:solidFill>
                <a:cs typeface="Calibri"/>
              </a:rPr>
              <a:t>b</a:t>
            </a:r>
            <a:r>
              <a:rPr sz="1050" dirty="0" err="1">
                <a:solidFill>
                  <a:srgbClr val="000000"/>
                </a:solidFill>
                <a:cs typeface="Calibri"/>
              </a:rPr>
              <a:t>sidi</a:t>
            </a:r>
            <a:r>
              <a:rPr sz="1050" dirty="0">
                <a:solidFill>
                  <a:srgbClr val="000000"/>
                </a:solidFill>
                <a:cs typeface="Calibri"/>
              </a:rPr>
              <a:t> lainnya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467858" y="4681463"/>
            <a:ext cx="1925680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91"/>
              </a:lnSpc>
            </a:pPr>
            <a:r>
              <a:rPr sz="1050" dirty="0">
                <a:solidFill>
                  <a:srgbClr val="000000"/>
                </a:solidFill>
                <a:latin typeface="BWLWQW+Wingdings"/>
                <a:cs typeface="BWLWQW+Wingdings"/>
              </a:rPr>
              <a:t></a:t>
            </a:r>
            <a:r>
              <a:rPr sz="1050" spc="2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cs typeface="Calibri"/>
              </a:rPr>
              <a:t>Pembangunan</a:t>
            </a:r>
            <a:r>
              <a:rPr sz="1050" spc="-27" dirty="0">
                <a:solidFill>
                  <a:srgbClr val="000000"/>
                </a:solidFill>
                <a:cs typeface="Calibri"/>
              </a:rPr>
              <a:t> </a:t>
            </a:r>
            <a:r>
              <a:rPr sz="1050" dirty="0">
                <a:solidFill>
                  <a:srgbClr val="000000"/>
                </a:solidFill>
                <a:cs typeface="Calibri"/>
              </a:rPr>
              <a:t>Infrastruktur</a:t>
            </a:r>
          </a:p>
          <a:p>
            <a:pPr>
              <a:lnSpc>
                <a:spcPts val="1261"/>
              </a:lnSpc>
            </a:pPr>
            <a:r>
              <a:rPr sz="1050" dirty="0">
                <a:solidFill>
                  <a:srgbClr val="000000"/>
                </a:solidFill>
                <a:latin typeface="BWLWQW+Wingdings"/>
                <a:cs typeface="BWLWQW+Wingdings"/>
              </a:rPr>
              <a:t></a:t>
            </a:r>
            <a:r>
              <a:rPr sz="1050" spc="2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cs typeface="Calibri"/>
              </a:rPr>
              <a:t>Belanja</a:t>
            </a:r>
            <a:r>
              <a:rPr sz="1050" spc="-23" dirty="0">
                <a:solidFill>
                  <a:srgbClr val="000000"/>
                </a:solidFill>
                <a:cs typeface="Calibri"/>
              </a:rPr>
              <a:t> </a:t>
            </a:r>
            <a:r>
              <a:rPr sz="1050" dirty="0">
                <a:solidFill>
                  <a:srgbClr val="000000"/>
                </a:solidFill>
                <a:cs typeface="Calibri"/>
              </a:rPr>
              <a:t>Pembangunan</a:t>
            </a:r>
          </a:p>
          <a:p>
            <a:pPr marL="172211">
              <a:lnSpc>
                <a:spcPts val="1260"/>
              </a:lnSpc>
            </a:pPr>
            <a:r>
              <a:rPr sz="1050" dirty="0" err="1">
                <a:solidFill>
                  <a:srgbClr val="000000"/>
                </a:solidFill>
                <a:cs typeface="Calibri"/>
              </a:rPr>
              <a:t>Lainnya</a:t>
            </a:r>
            <a:r>
              <a:rPr lang="en-US" sz="1050" dirty="0">
                <a:solidFill>
                  <a:srgbClr val="000000"/>
                </a:solidFill>
                <a:cs typeface="Calibri"/>
              </a:rPr>
              <a:t> </a:t>
            </a:r>
            <a:endParaRPr sz="1050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29169" y="4648200"/>
            <a:ext cx="1673959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89"/>
              </a:lnSpc>
            </a:pPr>
            <a:r>
              <a:rPr sz="1050" dirty="0">
                <a:solidFill>
                  <a:srgbClr val="000000"/>
                </a:solidFill>
                <a:latin typeface="BWLWQW+Wingdings"/>
                <a:cs typeface="BWLWQW+Wingdings"/>
              </a:rPr>
              <a:t></a:t>
            </a:r>
            <a:r>
              <a:rPr sz="1050" spc="2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cs typeface="Calibri"/>
              </a:rPr>
              <a:t>Belanja</a:t>
            </a:r>
            <a:r>
              <a:rPr sz="1050" spc="-23" dirty="0">
                <a:solidFill>
                  <a:srgbClr val="000000"/>
                </a:solidFill>
                <a:cs typeface="Calibri"/>
              </a:rPr>
              <a:t> </a:t>
            </a:r>
            <a:r>
              <a:rPr sz="1050" dirty="0">
                <a:solidFill>
                  <a:srgbClr val="000000"/>
                </a:solidFill>
                <a:cs typeface="Calibri"/>
              </a:rPr>
              <a:t>Pegawai</a:t>
            </a:r>
          </a:p>
          <a:p>
            <a:pPr>
              <a:lnSpc>
                <a:spcPts val="1261"/>
              </a:lnSpc>
            </a:pPr>
            <a:r>
              <a:rPr sz="1050" dirty="0">
                <a:solidFill>
                  <a:srgbClr val="000000"/>
                </a:solidFill>
                <a:latin typeface="BWLWQW+Wingdings"/>
                <a:cs typeface="BWLWQW+Wingdings"/>
              </a:rPr>
              <a:t></a:t>
            </a:r>
            <a:r>
              <a:rPr sz="1050" spc="2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cs typeface="Calibri"/>
              </a:rPr>
              <a:t>Belanja</a:t>
            </a:r>
            <a:r>
              <a:rPr sz="1050" spc="-23" dirty="0">
                <a:solidFill>
                  <a:srgbClr val="000000"/>
                </a:solidFill>
                <a:cs typeface="Calibri"/>
              </a:rPr>
              <a:t> </a:t>
            </a:r>
            <a:r>
              <a:rPr sz="1050" dirty="0">
                <a:solidFill>
                  <a:srgbClr val="000000"/>
                </a:solidFill>
                <a:cs typeface="Calibri"/>
              </a:rPr>
              <a:t>Modal</a:t>
            </a:r>
          </a:p>
          <a:p>
            <a:pPr>
              <a:lnSpc>
                <a:spcPts val="1259"/>
              </a:lnSpc>
            </a:pPr>
            <a:r>
              <a:rPr sz="1050" dirty="0">
                <a:solidFill>
                  <a:srgbClr val="000000"/>
                </a:solidFill>
                <a:latin typeface="BWLWQW+Wingdings"/>
                <a:cs typeface="BWLWQW+Wingdings"/>
              </a:rPr>
              <a:t></a:t>
            </a:r>
            <a:r>
              <a:rPr sz="1050" spc="2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000000"/>
                </a:solidFill>
                <a:cs typeface="Calibri"/>
              </a:rPr>
              <a:t>Belanja</a:t>
            </a:r>
            <a:r>
              <a:rPr sz="1050" spc="-23" dirty="0">
                <a:solidFill>
                  <a:srgbClr val="000000"/>
                </a:solidFill>
                <a:cs typeface="Calibri"/>
              </a:rPr>
              <a:t> </a:t>
            </a:r>
            <a:r>
              <a:rPr sz="1050" dirty="0">
                <a:solidFill>
                  <a:srgbClr val="000000"/>
                </a:solidFill>
                <a:cs typeface="Calibri"/>
              </a:rPr>
              <a:t>Barang</a:t>
            </a:r>
            <a:r>
              <a:rPr sz="1050" spc="-12" dirty="0">
                <a:solidFill>
                  <a:srgbClr val="000000"/>
                </a:solidFill>
                <a:cs typeface="Calibri"/>
              </a:rPr>
              <a:t> </a:t>
            </a:r>
            <a:r>
              <a:rPr sz="1050" dirty="0">
                <a:solidFill>
                  <a:srgbClr val="000000"/>
                </a:solidFill>
                <a:cs typeface="Calibri"/>
              </a:rPr>
              <a:t>dan jasa</a:t>
            </a:r>
          </a:p>
          <a:p>
            <a:pPr>
              <a:lnSpc>
                <a:spcPts val="1260"/>
              </a:lnSpc>
            </a:pPr>
            <a:r>
              <a:rPr sz="1050" dirty="0">
                <a:solidFill>
                  <a:srgbClr val="000000"/>
                </a:solidFill>
                <a:latin typeface="BWLWQW+Wingdings"/>
                <a:cs typeface="BWLWQW+Wingdings"/>
              </a:rPr>
              <a:t></a:t>
            </a:r>
            <a:r>
              <a:rPr sz="1050" spc="2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dirty="0" err="1">
                <a:solidFill>
                  <a:srgbClr val="000000"/>
                </a:solidFill>
                <a:cs typeface="Calibri"/>
              </a:rPr>
              <a:t>Belanja</a:t>
            </a:r>
            <a:r>
              <a:rPr sz="1050" spc="-23" dirty="0">
                <a:solidFill>
                  <a:srgbClr val="000000"/>
                </a:solidFill>
                <a:cs typeface="Calibri"/>
              </a:rPr>
              <a:t> </a:t>
            </a:r>
            <a:r>
              <a:rPr sz="1050" dirty="0" err="1">
                <a:solidFill>
                  <a:srgbClr val="000000"/>
                </a:solidFill>
                <a:cs typeface="Calibri"/>
              </a:rPr>
              <a:t>lainnya</a:t>
            </a:r>
            <a:r>
              <a:rPr lang="en-US" sz="1050" dirty="0">
                <a:solidFill>
                  <a:srgbClr val="000000"/>
                </a:solidFill>
                <a:cs typeface="Calibri"/>
              </a:rPr>
              <a:t> </a:t>
            </a:r>
            <a:endParaRPr sz="1050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72385" y="4677731"/>
            <a:ext cx="1560435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89"/>
              </a:lnSpc>
            </a:pPr>
            <a:r>
              <a:rPr sz="1050" dirty="0">
                <a:solidFill>
                  <a:srgbClr val="000000"/>
                </a:solidFill>
                <a:latin typeface="BWLWQW+Wingdings"/>
                <a:cs typeface="BWLWQW+Wingdings"/>
              </a:rPr>
              <a:t></a:t>
            </a:r>
            <a:r>
              <a:rPr sz="1050" spc="2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dirty="0" err="1">
                <a:solidFill>
                  <a:srgbClr val="000000"/>
                </a:solidFill>
                <a:cs typeface="Calibri"/>
              </a:rPr>
              <a:t>Retribusi</a:t>
            </a:r>
            <a:r>
              <a:rPr sz="1050" spc="-20" dirty="0">
                <a:solidFill>
                  <a:srgbClr val="000000"/>
                </a:solidFill>
                <a:cs typeface="Calibri"/>
              </a:rPr>
              <a:t> </a:t>
            </a:r>
            <a:r>
              <a:rPr sz="1050" dirty="0" err="1">
                <a:solidFill>
                  <a:srgbClr val="000000"/>
                </a:solidFill>
                <a:cs typeface="Calibri"/>
              </a:rPr>
              <a:t>Kesehatan</a:t>
            </a:r>
            <a:endParaRPr sz="1050" dirty="0">
              <a:solidFill>
                <a:srgbClr val="000000"/>
              </a:solidFill>
              <a:cs typeface="Calibri"/>
            </a:endParaRPr>
          </a:p>
          <a:p>
            <a:pPr marL="174625" indent="-174625">
              <a:lnSpc>
                <a:spcPts val="1259"/>
              </a:lnSpc>
            </a:pPr>
            <a:r>
              <a:rPr sz="1050" dirty="0">
                <a:solidFill>
                  <a:srgbClr val="000000"/>
                </a:solidFill>
                <a:latin typeface="BWLWQW+Wingdings"/>
                <a:cs typeface="BWLWQW+Wingdings"/>
              </a:rPr>
              <a:t></a:t>
            </a:r>
            <a:r>
              <a:rPr sz="1050" spc="2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dirty="0" err="1">
                <a:solidFill>
                  <a:srgbClr val="000000"/>
                </a:solidFill>
                <a:cs typeface="Calibri"/>
              </a:rPr>
              <a:t>Retribusi</a:t>
            </a:r>
            <a:r>
              <a:rPr lang="en-US" sz="1050" spc="-20" dirty="0">
                <a:solidFill>
                  <a:srgbClr val="000000"/>
                </a:solidFill>
                <a:cs typeface="Calibri"/>
              </a:rPr>
              <a:t> </a:t>
            </a:r>
            <a:r>
              <a:rPr lang="en-US" sz="1050" spc="-20" dirty="0" err="1">
                <a:solidFill>
                  <a:srgbClr val="000000"/>
                </a:solidFill>
                <a:cs typeface="Calibri"/>
              </a:rPr>
              <a:t>Kekayaan</a:t>
            </a:r>
            <a:r>
              <a:rPr lang="en-US" sz="1050" spc="-20" dirty="0">
                <a:solidFill>
                  <a:srgbClr val="000000"/>
                </a:solidFill>
                <a:cs typeface="Calibri"/>
              </a:rPr>
              <a:t> Daerah </a:t>
            </a:r>
            <a:endParaRPr sz="1050" dirty="0">
              <a:solidFill>
                <a:srgbClr val="000000"/>
              </a:solidFill>
              <a:cs typeface="Calibri"/>
            </a:endParaRPr>
          </a:p>
          <a:p>
            <a:pPr>
              <a:lnSpc>
                <a:spcPts val="1259"/>
              </a:lnSpc>
            </a:pPr>
            <a:r>
              <a:rPr sz="1050" dirty="0">
                <a:solidFill>
                  <a:srgbClr val="000000"/>
                </a:solidFill>
                <a:latin typeface="BWLWQW+Wingdings"/>
                <a:cs typeface="BWLWQW+Wingdings"/>
              </a:rPr>
              <a:t></a:t>
            </a:r>
            <a:r>
              <a:rPr sz="1050" spc="2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050" dirty="0" err="1">
                <a:solidFill>
                  <a:srgbClr val="000000"/>
                </a:solidFill>
                <a:cs typeface="Calibri"/>
              </a:rPr>
              <a:t>Retribusi</a:t>
            </a:r>
            <a:r>
              <a:rPr sz="1050" spc="-20" dirty="0">
                <a:solidFill>
                  <a:srgbClr val="000000"/>
                </a:solidFill>
                <a:cs typeface="Calibri"/>
              </a:rPr>
              <a:t> </a:t>
            </a:r>
            <a:r>
              <a:rPr sz="1050" dirty="0" err="1">
                <a:solidFill>
                  <a:srgbClr val="000000"/>
                </a:solidFill>
                <a:cs typeface="Calibri"/>
              </a:rPr>
              <a:t>lainnya</a:t>
            </a:r>
            <a:endParaRPr sz="1050" dirty="0">
              <a:solidFill>
                <a:srgbClr val="000000"/>
              </a:solidFill>
              <a:cs typeface="Calibri"/>
            </a:endParaRPr>
          </a:p>
        </p:txBody>
      </p:sp>
      <p:pic>
        <p:nvPicPr>
          <p:cNvPr id="12" name="Picture 2" descr="http://semarangkota.com/wp-content/uploads/xlogo-provinsi-jawa-tengah-01.jpg.pagespeed.ic.hCbiwoqyB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170" y="1447800"/>
            <a:ext cx="658863" cy="67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7329169" y="1524000"/>
            <a:ext cx="1207536" cy="103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05800" y="152400"/>
            <a:ext cx="697328" cy="478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6312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23953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24840" y="381000"/>
            <a:ext cx="7604760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r">
              <a:lnSpc>
                <a:spcPts val="2721"/>
              </a:lnSpc>
              <a:spcBef>
                <a:spcPts val="0"/>
              </a:spcBef>
              <a:spcAft>
                <a:spcPts val="0"/>
              </a:spcAft>
            </a:pPr>
            <a:r>
              <a:rPr sz="2400" b="1" spc="-10" dirty="0">
                <a:solidFill>
                  <a:srgbClr val="000000"/>
                </a:solidFill>
                <a:latin typeface="Franklin Gothic Medium"/>
                <a:cs typeface="Franklin Gothic Medium"/>
              </a:rPr>
              <a:t>IMPLEMENTASI</a:t>
            </a:r>
            <a:r>
              <a:rPr sz="2400" b="1" spc="31" dirty="0">
                <a:solidFill>
                  <a:srgbClr val="000000"/>
                </a:solidFill>
                <a:latin typeface="Franklin Gothic Medium"/>
                <a:cs typeface="Franklin Gothic Medium"/>
              </a:rPr>
              <a:t> </a:t>
            </a:r>
            <a:r>
              <a:rPr sz="2400" b="1">
                <a:solidFill>
                  <a:srgbClr val="000000"/>
                </a:solidFill>
                <a:latin typeface="Franklin Gothic Medium"/>
                <a:cs typeface="Franklin Gothic Medium"/>
              </a:rPr>
              <a:t>NON CASH </a:t>
            </a:r>
            <a:r>
              <a:rPr sz="2400" b="1" spc="-20" dirty="0">
                <a:solidFill>
                  <a:srgbClr val="000000"/>
                </a:solidFill>
                <a:latin typeface="Franklin Gothic Medium"/>
                <a:cs typeface="Franklin Gothic Medium"/>
              </a:rPr>
              <a:t>DARI</a:t>
            </a:r>
            <a:r>
              <a:rPr sz="2400" b="1" spc="20" dirty="0">
                <a:solidFill>
                  <a:srgbClr val="000000"/>
                </a:solidFill>
                <a:latin typeface="Franklin Gothic Medium"/>
                <a:cs typeface="Franklin Gothic Medium"/>
              </a:rPr>
              <a:t> </a:t>
            </a:r>
            <a:r>
              <a:rPr sz="2400" b="1" dirty="0">
                <a:solidFill>
                  <a:srgbClr val="000000"/>
                </a:solidFill>
                <a:latin typeface="Franklin Gothic Medium"/>
                <a:cs typeface="Franklin Gothic Medium"/>
              </a:rPr>
              <a:t>SISI BELANJA</a:t>
            </a:r>
            <a:r>
              <a:rPr lang="en-US" sz="2400" b="1" dirty="0">
                <a:solidFill>
                  <a:srgbClr val="000000"/>
                </a:solidFill>
                <a:latin typeface="Franklin Gothic Medium"/>
                <a:cs typeface="Franklin Gothic Medium"/>
              </a:rPr>
              <a:t> </a:t>
            </a:r>
            <a:endParaRPr sz="2400" b="1" dirty="0">
              <a:solidFill>
                <a:srgbClr val="000000"/>
              </a:solidFill>
              <a:latin typeface="Franklin Gothic Medium"/>
              <a:cs typeface="Franklin Gothic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01663" y="1762421"/>
            <a:ext cx="2047391" cy="5986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spc="-34" dirty="0">
                <a:solidFill>
                  <a:srgbClr val="000000"/>
                </a:solidFill>
                <a:latin typeface="Arial"/>
                <a:cs typeface="Arial"/>
              </a:rPr>
              <a:t>PERSYARATAN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69057" y="2267596"/>
            <a:ext cx="2117675" cy="60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4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404040"/>
                </a:solidFill>
                <a:latin typeface="Franklin Gothic Book"/>
                <a:cs typeface="Franklin Gothic Book"/>
              </a:rPr>
              <a:t>IMPLEMENTASI</a:t>
            </a:r>
            <a:r>
              <a:rPr sz="1800" spc="-30" dirty="0">
                <a:solidFill>
                  <a:srgbClr val="404040"/>
                </a:solidFill>
                <a:latin typeface="Franklin Gothic Book"/>
                <a:cs typeface="Franklin Gothic Book"/>
              </a:rPr>
              <a:t> </a:t>
            </a:r>
            <a:r>
              <a:rPr sz="1800" dirty="0">
                <a:solidFill>
                  <a:srgbClr val="404040"/>
                </a:solidFill>
                <a:latin typeface="Franklin Gothic Book"/>
                <a:cs typeface="Franklin Gothic Book"/>
              </a:rPr>
              <a:t>LS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210553" y="2264093"/>
            <a:ext cx="2569502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 err="1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z="1800" dirty="0" err="1">
                <a:solidFill>
                  <a:srgbClr val="000000"/>
                </a:solidFill>
                <a:latin typeface="Arial"/>
                <a:cs typeface="Arial"/>
              </a:rPr>
              <a:t>ang</a:t>
            </a:r>
            <a:r>
              <a:rPr sz="1800" spc="2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 err="1">
                <a:solidFill>
                  <a:srgbClr val="000000"/>
                </a:solidFill>
                <a:latin typeface="Arial"/>
                <a:cs typeface="Arial"/>
              </a:rPr>
              <a:t>tunai</a:t>
            </a:r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di</a:t>
            </a:r>
            <a:r>
              <a:rPr sz="1800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 err="1">
                <a:solidFill>
                  <a:srgbClr val="000000"/>
                </a:solidFill>
                <a:latin typeface="Arial"/>
                <a:cs typeface="Arial"/>
              </a:rPr>
              <a:t>brankas</a:t>
            </a:r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/>
                <a:cs typeface="Arial"/>
              </a:rPr>
              <a:t>bendahara</a:t>
            </a:r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/>
                <a:cs typeface="Arial"/>
              </a:rPr>
              <a:t>dibatasi</a:t>
            </a:r>
            <a:endParaRPr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6117" y="2849425"/>
            <a:ext cx="1733517" cy="730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2"/>
              </a:lnSpc>
              <a:spcBef>
                <a:spcPts val="0"/>
              </a:spcBef>
              <a:spcAft>
                <a:spcPts val="0"/>
              </a:spcAft>
            </a:pPr>
            <a:r>
              <a:rPr sz="2600" b="1" dirty="0">
                <a:solidFill>
                  <a:srgbClr val="404040"/>
                </a:solidFill>
                <a:latin typeface="Franklin Gothic Book"/>
                <a:cs typeface="Franklin Gothic Book"/>
              </a:rPr>
              <a:t>BELANJA</a:t>
            </a:r>
          </a:p>
          <a:p>
            <a:pPr marL="38100" marR="0">
              <a:lnSpc>
                <a:spcPts val="2651"/>
              </a:lnSpc>
              <a:spcBef>
                <a:spcPts val="0"/>
              </a:spcBef>
              <a:spcAft>
                <a:spcPts val="0"/>
              </a:spcAft>
            </a:pPr>
            <a:r>
              <a:rPr sz="2600" b="1" dirty="0">
                <a:solidFill>
                  <a:srgbClr val="404040"/>
                </a:solidFill>
                <a:latin typeface="Franklin Gothic Book"/>
                <a:cs typeface="Franklin Gothic Book"/>
              </a:rPr>
              <a:t>DAERAH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248400" y="3276600"/>
            <a:ext cx="2400047" cy="1577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 err="1">
                <a:solidFill>
                  <a:srgbClr val="000000"/>
                </a:solidFill>
                <a:latin typeface="Arial"/>
                <a:cs typeface="Arial"/>
              </a:rPr>
              <a:t>Pembayaran</a:t>
            </a:r>
            <a:r>
              <a:rPr sz="18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 err="1">
                <a:solidFill>
                  <a:srgbClr val="000000"/>
                </a:solidFill>
                <a:latin typeface="Arial"/>
                <a:cs typeface="Arial"/>
              </a:rPr>
              <a:t>atas</a:t>
            </a:r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1800" dirty="0" err="1">
                <a:solidFill>
                  <a:srgbClr val="000000"/>
                </a:solidFill>
                <a:latin typeface="Arial"/>
                <a:cs typeface="Arial"/>
              </a:rPr>
              <a:t>agihan</a:t>
            </a:r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/>
                <a:cs typeface="Arial"/>
              </a:rPr>
              <a:t>dibatasi</a:t>
            </a:r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/>
                <a:cs typeface="Arial"/>
              </a:rPr>
              <a:t>dan</a:t>
            </a:r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 err="1">
                <a:solidFill>
                  <a:srgbClr val="000000"/>
                </a:solidFill>
                <a:latin typeface="Arial"/>
                <a:cs typeface="Arial"/>
              </a:rPr>
              <a:t>dilakukan</a:t>
            </a:r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 err="1">
                <a:solidFill>
                  <a:srgbClr val="000000"/>
                </a:solidFill>
                <a:latin typeface="Arial"/>
                <a:cs typeface="Arial"/>
              </a:rPr>
              <a:t>melalui</a:t>
            </a:r>
            <a:r>
              <a:rPr sz="1800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transfer </a:t>
            </a:r>
            <a:r>
              <a:rPr sz="1800" dirty="0" err="1">
                <a:solidFill>
                  <a:srgbClr val="000000"/>
                </a:solidFill>
                <a:latin typeface="Arial"/>
                <a:cs typeface="Arial"/>
              </a:rPr>
              <a:t>ke</a:t>
            </a:r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 err="1">
                <a:solidFill>
                  <a:srgbClr val="000000"/>
                </a:solidFill>
                <a:latin typeface="Arial"/>
                <a:cs typeface="Arial"/>
              </a:rPr>
              <a:t>rekening</a:t>
            </a:r>
            <a:r>
              <a:rPr sz="1800" spc="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B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ank</a:t>
            </a:r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/>
                <a:cs typeface="Arial"/>
              </a:rPr>
              <a:t>penerima</a:t>
            </a:r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/</a:t>
            </a:r>
            <a:r>
              <a:rPr lang="en-US" sz="1800" dirty="0" err="1">
                <a:solidFill>
                  <a:srgbClr val="000000"/>
                </a:solidFill>
                <a:latin typeface="Arial"/>
                <a:cs typeface="Arial"/>
              </a:rPr>
              <a:t>pihak</a:t>
            </a:r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/>
                <a:cs typeface="Arial"/>
              </a:rPr>
              <a:t>ketiga</a:t>
            </a:r>
            <a:endParaRPr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27122" y="3819557"/>
            <a:ext cx="2556585" cy="525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9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chemeClr val="bg1"/>
                </a:solidFill>
                <a:latin typeface="Franklin Gothic Book"/>
                <a:cs typeface="Franklin Gothic Book"/>
              </a:rPr>
              <a:t>PELAKSANAAN</a:t>
            </a:r>
            <a:r>
              <a:rPr sz="1600" b="1" spc="-40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sz="1600" b="1" dirty="0">
                <a:solidFill>
                  <a:schemeClr val="bg1"/>
                </a:solidFill>
                <a:latin typeface="Franklin Gothic Book"/>
                <a:cs typeface="Franklin Gothic Book"/>
              </a:rPr>
              <a:t>UP/GU/TU</a:t>
            </a:r>
          </a:p>
          <a:p>
            <a:pPr marL="651001" marR="0">
              <a:lnSpc>
                <a:spcPts val="1809"/>
              </a:lnSpc>
              <a:spcBef>
                <a:spcPts val="458"/>
              </a:spcBef>
              <a:spcAft>
                <a:spcPts val="0"/>
              </a:spcAft>
            </a:pPr>
            <a:r>
              <a:rPr sz="1600" b="1" dirty="0">
                <a:solidFill>
                  <a:schemeClr val="bg1"/>
                </a:solidFill>
                <a:latin typeface="Franklin Gothic Book"/>
                <a:cs typeface="Franklin Gothic Book"/>
              </a:rPr>
              <a:t>NON</a:t>
            </a:r>
            <a:r>
              <a:rPr sz="1600" b="1" spc="-18" dirty="0">
                <a:solidFill>
                  <a:schemeClr val="bg1"/>
                </a:solidFill>
                <a:latin typeface="Franklin Gothic Book"/>
                <a:cs typeface="Franklin Gothic Book"/>
              </a:rPr>
              <a:t> </a:t>
            </a:r>
            <a:r>
              <a:rPr sz="1600" b="1" dirty="0">
                <a:solidFill>
                  <a:schemeClr val="bg1"/>
                </a:solidFill>
                <a:latin typeface="Franklin Gothic Book"/>
                <a:cs typeface="Franklin Gothic Book"/>
              </a:rPr>
              <a:t>CASH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92454" y="4865394"/>
            <a:ext cx="2347252" cy="584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6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Franklin Gothic Book"/>
                <a:cs typeface="Franklin Gothic Book"/>
              </a:rPr>
              <a:t>PENETAPAN</a:t>
            </a:r>
            <a:r>
              <a:rPr sz="1200" spc="-34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200" dirty="0">
                <a:solidFill>
                  <a:srgbClr val="000000"/>
                </a:solidFill>
                <a:latin typeface="Franklin Gothic Book"/>
                <a:cs typeface="Franklin Gothic Book"/>
              </a:rPr>
              <a:t>BESARAN</a:t>
            </a:r>
            <a:r>
              <a:rPr sz="1200" spc="-38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200" spc="15" dirty="0">
                <a:solidFill>
                  <a:srgbClr val="000000"/>
                </a:solidFill>
                <a:latin typeface="Franklin Gothic Book"/>
                <a:cs typeface="Franklin Gothic Book"/>
              </a:rPr>
              <a:t>UP</a:t>
            </a:r>
            <a:r>
              <a:rPr sz="1200" spc="-4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200" spc="11" dirty="0">
                <a:solidFill>
                  <a:srgbClr val="000000"/>
                </a:solidFill>
                <a:latin typeface="Franklin Gothic Book"/>
                <a:cs typeface="Franklin Gothic Book"/>
              </a:rPr>
              <a:t>SKPD</a:t>
            </a:r>
          </a:p>
          <a:p>
            <a:pPr marL="164591" marR="0">
              <a:lnSpc>
                <a:spcPts val="1363"/>
              </a:lnSpc>
              <a:spcBef>
                <a:spcPts val="26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Franklin Gothic Book"/>
                <a:cs typeface="Franklin Gothic Book"/>
              </a:rPr>
              <a:t>DIEVALUASI</a:t>
            </a:r>
            <a:r>
              <a:rPr sz="1200" spc="-31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200" dirty="0">
                <a:solidFill>
                  <a:srgbClr val="000000"/>
                </a:solidFill>
                <a:latin typeface="Franklin Gothic Book"/>
                <a:cs typeface="Franklin Gothic Book"/>
              </a:rPr>
              <a:t>SETIAP</a:t>
            </a:r>
            <a:r>
              <a:rPr sz="1200" spc="-40" dirty="0">
                <a:solidFill>
                  <a:srgbClr val="000000"/>
                </a:solidFill>
                <a:latin typeface="Franklin Gothic Book"/>
                <a:cs typeface="Franklin Gothic Book"/>
              </a:rPr>
              <a:t> </a:t>
            </a:r>
            <a:r>
              <a:rPr sz="1200" spc="-10" dirty="0">
                <a:solidFill>
                  <a:srgbClr val="000000"/>
                </a:solidFill>
                <a:latin typeface="Franklin Gothic Book"/>
                <a:cs typeface="Franklin Gothic Book"/>
              </a:rPr>
              <a:t>TAHUN</a:t>
            </a:r>
          </a:p>
        </p:txBody>
      </p:sp>
      <p:pic>
        <p:nvPicPr>
          <p:cNvPr id="13" name="Picture 2" descr="http://semarangkota.com/wp-content/uploads/xlogo-provinsi-jawa-tengah-01.jpg.pagespeed.ic.hCbiwoqyB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137" y="152400"/>
            <a:ext cx="658863" cy="67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5478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55976" y="1785926"/>
            <a:ext cx="4480176" cy="235745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d-ID" b="1" dirty="0">
                <a:solidFill>
                  <a:schemeClr val="tx1"/>
                </a:solidFill>
              </a:rPr>
              <a:t>Surat Edaran Sekda Prov. Jateng</a:t>
            </a:r>
            <a:br>
              <a:rPr lang="id-ID" b="1" dirty="0">
                <a:solidFill>
                  <a:schemeClr val="tx1"/>
                </a:solidFill>
              </a:rPr>
            </a:br>
            <a:r>
              <a:rPr lang="id-ID" b="1" dirty="0">
                <a:solidFill>
                  <a:schemeClr val="tx1"/>
                </a:solidFill>
              </a:rPr>
              <a:t>No. 586/0000498</a:t>
            </a:r>
          </a:p>
        </p:txBody>
      </p:sp>
      <p:sp>
        <p:nvSpPr>
          <p:cNvPr id="1026" name="AutoShape 2" descr="blob:https://web.whatsapp.com/29bb6248-f04d-4aa8-a0fb-15f4a79831c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027" name="Picture 3" descr="C:\Users\pemprov\Downloads\WhatsApp Image 2018-04-09 at 8.16.31 AM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297" y="332656"/>
            <a:ext cx="3714776" cy="5956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65117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02400" y="427735"/>
            <a:ext cx="6797992" cy="492443"/>
          </a:xfrm>
        </p:spPr>
        <p:txBody>
          <a:bodyPr>
            <a:normAutofit fontScale="90000"/>
          </a:bodyPr>
          <a:lstStyle/>
          <a:p>
            <a:r>
              <a:rPr lang="en-US" sz="3200" b="1" dirty="0"/>
              <a:t>IMPLEMENTASI DI SKPD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35136" y="1772816"/>
            <a:ext cx="8461534" cy="4680520"/>
          </a:xfrm>
        </p:spPr>
        <p:txBody>
          <a:bodyPr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Transaksi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Tunai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maksimal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10.000.000,</a:t>
            </a:r>
          </a:p>
          <a:p>
            <a:pPr marL="630238" indent="-36195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tetapi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tidak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menutup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kemungkinan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menggunakan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CMS,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nilai lebih kecil.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Penerimaan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pendapatan atas pelayanan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Samsat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Induk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-samsat dan retribusi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dilakukan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Transaksi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Non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Tunai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Pembayaran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Gaji, TPP,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PHL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metode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transfer,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embayaran kpd P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ketiga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dilakukan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bendahara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baik </a:t>
            </a:r>
            <a:r>
              <a:rPr lang="id-ID" sz="2400" b="1" dirty="0">
                <a:latin typeface="Arial" pitchFamily="34" charset="0"/>
                <a:cs typeface="Arial" pitchFamily="34" charset="0"/>
              </a:rPr>
              <a:t>biaya langganan, biaya pemeliharaan dan belanja Modal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65615663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02400" y="427735"/>
            <a:ext cx="6797992" cy="492443"/>
          </a:xfrm>
        </p:spPr>
        <p:txBody>
          <a:bodyPr>
            <a:normAutofit fontScale="90000"/>
          </a:bodyPr>
          <a:lstStyle/>
          <a:p>
            <a:r>
              <a:rPr lang="en-US" sz="3200" b="1" dirty="0"/>
              <a:t>IMPLEMENTASI DI SKPD …… 2nd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35136" y="1308660"/>
            <a:ext cx="8461534" cy="5000660"/>
          </a:xfrm>
        </p:spPr>
        <p:txBody>
          <a:bodyPr>
            <a:noAutofit/>
          </a:bodyPr>
          <a:lstStyle/>
          <a:p>
            <a:pPr lvl="0"/>
            <a:r>
              <a:rPr lang="id-ID" sz="2400" dirty="0">
                <a:latin typeface="Arial" pitchFamily="34" charset="0"/>
                <a:cs typeface="Arial" pitchFamily="34" charset="0"/>
              </a:rPr>
              <a:t>Berkaitan dengan pentahapan pelaksanaan transaksi non tunai,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dilaksanakan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id-ID" sz="2400" dirty="0">
                <a:latin typeface="Arial" pitchFamily="34" charset="0"/>
                <a:cs typeface="Arial" pitchFamily="34" charset="0"/>
              </a:rPr>
              <a:t>melalui :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id-ID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mekanisme CMS (</a:t>
            </a:r>
            <a:r>
              <a:rPr lang="id-ID" sz="24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Cash Management System</a:t>
            </a:r>
            <a:r>
              <a:rPr lang="id-ID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), apabila sudah tersedia system dimaksud,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id-ID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mekanisme pemindahbukuan ke rekening penerima.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pelaksanaan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transaksi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non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tunai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PT. Bank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Jateng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memberikan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pelayanan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pemindahbukuan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rekening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penerima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Apabila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terdapat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biaya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pemindahbukuan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dibebankan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oleh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penerima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kesepakatan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Pelaksanaannya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secara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efektif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efisien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621463866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2380" y="44624"/>
            <a:ext cx="8914116" cy="9731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12"/>
              </a:lnSpc>
              <a:spcBef>
                <a:spcPts val="0"/>
              </a:spcBef>
              <a:spcAft>
                <a:spcPts val="0"/>
              </a:spcAft>
            </a:pPr>
            <a:r>
              <a:rPr sz="2900" dirty="0">
                <a:solidFill>
                  <a:srgbClr val="000000"/>
                </a:solidFill>
                <a:latin typeface="Baskerville Old Face"/>
                <a:cs typeface="Baskerville Old Face"/>
              </a:rPr>
              <a:t>Pembayaran</a:t>
            </a:r>
            <a:r>
              <a:rPr sz="2900" spc="-38" dirty="0">
                <a:solidFill>
                  <a:srgbClr val="000000"/>
                </a:solidFill>
                <a:latin typeface="Baskerville Old Face"/>
                <a:cs typeface="Baskerville Old Face"/>
              </a:rPr>
              <a:t> </a:t>
            </a:r>
            <a:r>
              <a:rPr sz="2900" dirty="0">
                <a:solidFill>
                  <a:srgbClr val="000000"/>
                </a:solidFill>
                <a:latin typeface="Baskerville Old Face"/>
                <a:cs typeface="Baskerville Old Face"/>
              </a:rPr>
              <a:t>Belanja</a:t>
            </a:r>
            <a:r>
              <a:rPr sz="2900" spc="-37" dirty="0">
                <a:solidFill>
                  <a:srgbClr val="000000"/>
                </a:solidFill>
                <a:latin typeface="Baskerville Old Face"/>
                <a:cs typeface="Baskerville Old Face"/>
              </a:rPr>
              <a:t> </a:t>
            </a:r>
            <a:r>
              <a:rPr sz="2900" dirty="0">
                <a:solidFill>
                  <a:srgbClr val="000000"/>
                </a:solidFill>
                <a:latin typeface="Baskerville Old Face"/>
                <a:cs typeface="Baskerville Old Face"/>
              </a:rPr>
              <a:t>Daerah</a:t>
            </a:r>
            <a:r>
              <a:rPr sz="2900" spc="-38" dirty="0">
                <a:solidFill>
                  <a:srgbClr val="000000"/>
                </a:solidFill>
                <a:latin typeface="Baskerville Old Face"/>
                <a:cs typeface="Baskerville Old Face"/>
              </a:rPr>
              <a:t> </a:t>
            </a:r>
            <a:r>
              <a:rPr sz="2900" dirty="0">
                <a:solidFill>
                  <a:srgbClr val="000000"/>
                </a:solidFill>
                <a:latin typeface="Baskerville Old Face"/>
                <a:cs typeface="Baskerville Old Face"/>
              </a:rPr>
              <a:t>(alternatif</a:t>
            </a:r>
            <a:r>
              <a:rPr sz="2900" spc="-36" dirty="0">
                <a:solidFill>
                  <a:srgbClr val="000000"/>
                </a:solidFill>
                <a:latin typeface="Baskerville Old Face"/>
                <a:cs typeface="Baskerville Old Face"/>
              </a:rPr>
              <a:t> </a:t>
            </a:r>
            <a:r>
              <a:rPr sz="2900" dirty="0">
                <a:solidFill>
                  <a:srgbClr val="000000"/>
                </a:solidFill>
                <a:latin typeface="Baskerville Old Face"/>
                <a:cs typeface="Baskerville Old Face"/>
              </a:rPr>
              <a:t>1 </a:t>
            </a:r>
            <a:r>
              <a:rPr sz="2900" spc="15" dirty="0">
                <a:solidFill>
                  <a:srgbClr val="000000"/>
                </a:solidFill>
                <a:latin typeface="Baskerville Old Face"/>
                <a:cs typeface="Baskerville Old Face"/>
              </a:rPr>
              <a:t>CMS</a:t>
            </a:r>
            <a:r>
              <a:rPr sz="2900" spc="-55" dirty="0">
                <a:solidFill>
                  <a:srgbClr val="000000"/>
                </a:solidFill>
                <a:latin typeface="Baskerville Old Face"/>
                <a:cs typeface="Baskerville Old Face"/>
              </a:rPr>
              <a:t> </a:t>
            </a:r>
            <a:r>
              <a:rPr sz="2900" dirty="0">
                <a:solidFill>
                  <a:srgbClr val="000000"/>
                </a:solidFill>
                <a:latin typeface="Baskerville Old Face"/>
                <a:cs typeface="Baskerville Old Face"/>
              </a:rPr>
              <a:t>Basic)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99759" y="523898"/>
            <a:ext cx="1361711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i="1" dirty="0">
                <a:solidFill>
                  <a:srgbClr val="000000"/>
                </a:solidFill>
                <a:latin typeface="Calibri"/>
                <a:cs typeface="Calibri"/>
              </a:rPr>
              <a:t>Inquiry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laporan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272" y="633619"/>
            <a:ext cx="458762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3372" y="704358"/>
            <a:ext cx="1509535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Pembayaran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44319" y="704358"/>
            <a:ext cx="1023671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belanja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018018" y="752244"/>
            <a:ext cx="1109570" cy="911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(CMS)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Rekonsiliasi</a:t>
            </a:r>
          </a:p>
          <a:p>
            <a:pPr marL="0" marR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laporan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3372" y="923814"/>
            <a:ext cx="2945537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Pemda</a:t>
            </a:r>
            <a:r>
              <a:rPr sz="18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kepada</a:t>
            </a:r>
            <a:r>
              <a:rPr sz="1800" spc="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pihak</a:t>
            </a:r>
            <a:r>
              <a:rPr sz="1800" spc="3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ketiga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63372" y="1143524"/>
            <a:ext cx="1660182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menggunakan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306447" y="1143524"/>
            <a:ext cx="762417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Calibri"/>
                <a:cs typeface="Calibri"/>
              </a:rPr>
              <a:t>cash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719195" y="1152421"/>
            <a:ext cx="707246" cy="697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Debet</a:t>
            </a:r>
          </a:p>
          <a:p>
            <a:pPr marL="0" marR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RKUD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377438" y="1274872"/>
            <a:ext cx="504621" cy="552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3a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772277" y="1286533"/>
            <a:ext cx="1483051" cy="697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Perintah transfer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via device/PC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63372" y="1362980"/>
            <a:ext cx="2945244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i="1" dirty="0">
                <a:solidFill>
                  <a:srgbClr val="000000"/>
                </a:solidFill>
                <a:latin typeface="Calibri"/>
                <a:cs typeface="Calibri"/>
              </a:rPr>
              <a:t>management</a:t>
            </a:r>
            <a:r>
              <a:rPr sz="1800" i="1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0000"/>
                </a:solidFill>
                <a:latin typeface="Calibri"/>
                <a:cs typeface="Calibri"/>
              </a:rPr>
              <a:t>system</a:t>
            </a:r>
            <a:r>
              <a:rPr sz="1800" i="1" spc="4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0000"/>
                </a:solidFill>
                <a:latin typeface="Calibri"/>
                <a:cs typeface="Calibri"/>
              </a:rPr>
              <a:t>(CMS)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281669" y="1483757"/>
            <a:ext cx="458762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63372" y="1582436"/>
            <a:ext cx="2712044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berbasis </a:t>
            </a:r>
            <a:r>
              <a:rPr sz="1800" i="1" dirty="0">
                <a:solidFill>
                  <a:srgbClr val="000000"/>
                </a:solidFill>
                <a:latin typeface="Calibri"/>
                <a:cs typeface="Calibri"/>
              </a:rPr>
              <a:t>internet banking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632325" y="1652293"/>
            <a:ext cx="1051847" cy="697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Bendahara</a:t>
            </a:r>
          </a:p>
          <a:p>
            <a:pPr marL="19811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(operator)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684518" y="1811417"/>
            <a:ext cx="458762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7565389" y="1856509"/>
            <a:ext cx="962417" cy="218008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Bank</a:t>
            </a: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Calibri"/>
                <a:cs typeface="Calibri"/>
              </a:rPr>
              <a:t>Jateng</a:t>
            </a:r>
            <a:endParaRPr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9715" y="1945536"/>
            <a:ext cx="1353735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z="1400" spc="56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Pembayaran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336547" y="1945536"/>
            <a:ext cx="765992" cy="6550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6408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dari</a:t>
            </a:r>
          </a:p>
          <a:p>
            <a:pPr marL="0" marR="0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pihak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142744" y="1945536"/>
            <a:ext cx="769061" cy="6550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Pemda</a:t>
            </a:r>
          </a:p>
          <a:p>
            <a:pPr marL="60960" marR="0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ketiga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338023" y="2116224"/>
            <a:ext cx="794658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kepada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6834251" y="2172358"/>
            <a:ext cx="990728" cy="11245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Kredit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1400" spc="-10" dirty="0">
                <a:solidFill>
                  <a:srgbClr val="000000"/>
                </a:solidFill>
                <a:latin typeface="Calibri"/>
                <a:cs typeface="Calibri"/>
              </a:rPr>
              <a:t>rekening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pelaksana</a:t>
            </a:r>
          </a:p>
          <a:p>
            <a:pPr marL="0" marR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pekerjaan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338023" y="2286912"/>
            <a:ext cx="1292319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menggunakan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813560" y="2286912"/>
            <a:ext cx="1099819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mekanisme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7645907" y="2333164"/>
            <a:ext cx="514024" cy="552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3b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3073019" y="2388131"/>
            <a:ext cx="1114272" cy="697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Pemerintah</a:t>
            </a:r>
          </a:p>
          <a:p>
            <a:pPr marL="158495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Daerah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338023" y="2457600"/>
            <a:ext cx="1505309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transfer via CMS.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59715" y="2628288"/>
            <a:ext cx="2859526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z="1400" spc="56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CMS</a:t>
            </a:r>
            <a:r>
              <a:rPr sz="1400" spc="4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memungkinkan</a:t>
            </a:r>
            <a:r>
              <a:rPr sz="1400" spc="41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segregasi</a:t>
            </a:r>
          </a:p>
          <a:p>
            <a:pPr marL="178307" marR="0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user</a:t>
            </a:r>
            <a:r>
              <a:rPr sz="1400" spc="28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1400" spc="28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kewenangan</a:t>
            </a:r>
            <a:r>
              <a:rPr sz="1400" spc="27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masing-</a:t>
            </a:r>
          </a:p>
          <a:p>
            <a:pPr marL="178307" marR="0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masing</a:t>
            </a:r>
            <a:r>
              <a:rPr sz="1400" spc="5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user</a:t>
            </a:r>
            <a:r>
              <a:rPr sz="1400" spc="536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(</a:t>
            </a:r>
            <a:r>
              <a:rPr sz="1400" i="1" dirty="0">
                <a:solidFill>
                  <a:srgbClr val="000000"/>
                </a:solidFill>
                <a:latin typeface="Calibri"/>
                <a:cs typeface="Calibri"/>
              </a:rPr>
              <a:t>maker,</a:t>
            </a:r>
            <a:r>
              <a:rPr sz="1400" i="1" spc="5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000000"/>
                </a:solidFill>
                <a:latin typeface="Calibri"/>
                <a:cs typeface="Calibri"/>
              </a:rPr>
              <a:t>checker,</a:t>
            </a:r>
          </a:p>
          <a:p>
            <a:pPr marL="178307" marR="0">
              <a:lnSpc>
                <a:spcPts val="1345"/>
              </a:lnSpc>
              <a:spcBef>
                <a:spcPts val="0"/>
              </a:spcBef>
              <a:spcAft>
                <a:spcPts val="0"/>
              </a:spcAft>
            </a:pPr>
            <a:r>
              <a:rPr sz="1400" i="1">
                <a:solidFill>
                  <a:srgbClr val="000000"/>
                </a:solidFill>
                <a:latin typeface="Calibri"/>
                <a:cs typeface="Calibri"/>
              </a:rPr>
              <a:t>approve</a:t>
            </a:r>
            <a:r>
              <a:rPr lang="en-US" sz="1400" i="1" dirty="0">
                <a:solidFill>
                  <a:srgbClr val="000000"/>
                </a:solidFill>
                <a:latin typeface="Calibri"/>
                <a:cs typeface="Calibri"/>
              </a:rPr>
              <a:t>l</a:t>
            </a:r>
            <a:r>
              <a:rPr sz="1400">
                <a:solidFill>
                  <a:srgbClr val="000000"/>
                </a:solidFill>
                <a:latin typeface="Calibri"/>
                <a:cs typeface="Calibri"/>
              </a:rPr>
              <a:t>).</a:t>
            </a:r>
            <a:endParaRPr sz="1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560696" y="2960520"/>
            <a:ext cx="1190177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PA/KPA</a:t>
            </a:r>
            <a:endParaRPr sz="14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48768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lang="en-US" sz="1400" dirty="0" err="1">
                <a:solidFill>
                  <a:srgbClr val="FFFFFF"/>
                </a:solidFill>
                <a:latin typeface="Calibri"/>
                <a:cs typeface="Calibri"/>
              </a:rPr>
              <a:t>Eksekutor</a:t>
            </a: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34460" y="3136917"/>
            <a:ext cx="458762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159715" y="3311294"/>
            <a:ext cx="773892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z="1400" spc="56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CMS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092708" y="3311294"/>
            <a:ext cx="684609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dapat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935479" y="3311294"/>
            <a:ext cx="976449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mengatur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338023" y="3481982"/>
            <a:ext cx="1522073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i="1" dirty="0">
                <a:solidFill>
                  <a:srgbClr val="000000"/>
                </a:solidFill>
                <a:latin typeface="Calibri"/>
                <a:cs typeface="Calibri"/>
              </a:rPr>
              <a:t>accessibility</a:t>
            </a:r>
            <a:r>
              <a:rPr sz="1400" i="1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000000"/>
                </a:solidFill>
                <a:latin typeface="Calibri"/>
                <a:cs typeface="Calibri"/>
              </a:rPr>
              <a:t>user.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159715" y="3652670"/>
            <a:ext cx="773892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z="1400" spc="56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CMS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1021080" y="3652670"/>
            <a:ext cx="684609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dapat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792223" y="3652670"/>
            <a:ext cx="1120018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mengontrol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3624326" y="3750206"/>
            <a:ext cx="1763844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spc="-17" dirty="0">
                <a:solidFill>
                  <a:srgbClr val="000000"/>
                </a:solidFill>
                <a:latin typeface="Calibri"/>
                <a:cs typeface="Calibri"/>
              </a:rPr>
              <a:t>Tagihan</a:t>
            </a:r>
            <a:r>
              <a:rPr sz="14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pembayaran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6829679" y="3780432"/>
            <a:ext cx="800143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Vendor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8102218" y="3776749"/>
            <a:ext cx="862395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Supplier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338023" y="3823358"/>
            <a:ext cx="2650023" cy="6550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pembayaran</a:t>
            </a:r>
            <a:r>
              <a:rPr sz="1400" spc="136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hanya</a:t>
            </a:r>
            <a:r>
              <a:rPr sz="1400" spc="136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kepada</a:t>
            </a:r>
          </a:p>
          <a:p>
            <a:pPr marL="0" marR="0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penerima</a:t>
            </a:r>
            <a:r>
              <a:rPr sz="14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yang terdaftar.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159715" y="4164734"/>
            <a:ext cx="2858336" cy="826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sz="1400" spc="56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CMS</a:t>
            </a:r>
            <a:r>
              <a:rPr sz="1400" spc="1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menyediakan</a:t>
            </a:r>
            <a:r>
              <a:rPr sz="1400" spc="11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beragam</a:t>
            </a:r>
          </a:p>
          <a:p>
            <a:pPr marL="178307" marR="0">
              <a:lnSpc>
                <a:spcPts val="1347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fitur</a:t>
            </a:r>
            <a:r>
              <a:rPr sz="1400" spc="709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yang</a:t>
            </a:r>
            <a:r>
              <a:rPr sz="1400" spc="70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dapat</a:t>
            </a:r>
            <a:r>
              <a:rPr sz="1400" spc="70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disesuaikan</a:t>
            </a:r>
          </a:p>
          <a:p>
            <a:pPr marL="178307" marR="0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dengan</a:t>
            </a:r>
            <a:r>
              <a:rPr sz="14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kebutuhan</a:t>
            </a:r>
            <a:r>
              <a:rPr sz="1400" spc="4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pemda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4942332" y="4258333"/>
            <a:ext cx="1103143" cy="706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Aliran Dana</a:t>
            </a:r>
          </a:p>
          <a:p>
            <a:pPr marL="11938" marR="0">
              <a:lnSpc>
                <a:spcPts val="1713"/>
              </a:lnSpc>
              <a:spcBef>
                <a:spcPts val="83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Aliran Data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6822947" y="4532018"/>
            <a:ext cx="872581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Honorer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8044306" y="4532018"/>
            <a:ext cx="990205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Konsultan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246583" y="4886221"/>
            <a:ext cx="520841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Pro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6794245" y="4886221"/>
            <a:ext cx="624324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Cons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246583" y="5265546"/>
            <a:ext cx="329125" cy="1106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  <a:p>
            <a:pPr marL="0" marR="0">
              <a:lnSpc>
                <a:spcPts val="1568"/>
              </a:lnSpc>
              <a:spcBef>
                <a:spcPts val="6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  <a:p>
            <a:pPr marL="0" marR="0">
              <a:lnSpc>
                <a:spcPts val="1568"/>
              </a:lnSpc>
              <a:spcBef>
                <a:spcPts val="113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  <a:p>
            <a:pPr marL="0" marR="0">
              <a:lnSpc>
                <a:spcPts val="1568"/>
              </a:lnSpc>
              <a:spcBef>
                <a:spcPts val="111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533095" y="5257188"/>
            <a:ext cx="6346851" cy="1124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spc="-10" dirty="0">
                <a:solidFill>
                  <a:srgbClr val="000000"/>
                </a:solidFill>
                <a:latin typeface="Calibri"/>
                <a:cs typeface="Calibri"/>
              </a:rPr>
              <a:t>Transparansi</a:t>
            </a:r>
            <a:r>
              <a:rPr sz="1400" spc="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pembayaran</a:t>
            </a:r>
            <a:r>
              <a:rPr sz="14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belanja</a:t>
            </a:r>
            <a:r>
              <a:rPr sz="14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daerah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Memudahkan</a:t>
            </a:r>
            <a:r>
              <a:rPr sz="14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rekonsiliasi laporan belanja</a:t>
            </a:r>
            <a:r>
              <a:rPr sz="1400" spc="3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daerah</a:t>
            </a:r>
          </a:p>
          <a:p>
            <a:pPr marL="0" marR="0">
              <a:lnSpc>
                <a:spcPts val="1682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Penyediaan</a:t>
            </a:r>
            <a:r>
              <a:rPr sz="14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infrastuktur/sistem dilakukan</a:t>
            </a:r>
            <a:r>
              <a:rPr sz="14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oleh perbankan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CMS merupakan layanan</a:t>
            </a:r>
            <a:r>
              <a:rPr sz="14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yang</a:t>
            </a:r>
            <a:r>
              <a:rPr sz="1400" spc="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000000"/>
                </a:solidFill>
                <a:latin typeface="Calibri"/>
                <a:cs typeface="Calibri"/>
              </a:rPr>
              <a:t>common</a:t>
            </a:r>
            <a:r>
              <a:rPr sz="1400" i="1" spc="-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disediakan</a:t>
            </a:r>
            <a:r>
              <a:rPr sz="14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untuk</a:t>
            </a:r>
            <a:r>
              <a:rPr sz="1400" spc="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nasabah</a:t>
            </a:r>
            <a:r>
              <a:rPr sz="14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korporasi,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6794245" y="5265546"/>
            <a:ext cx="329125" cy="4659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7081139" y="5257188"/>
            <a:ext cx="2019907" cy="1338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Perlu peningkatan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kapabilitas</a:t>
            </a:r>
            <a:r>
              <a:rPr sz="14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SDM</a:t>
            </a:r>
            <a:r>
              <a:rPr sz="1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Pemda</a:t>
            </a:r>
          </a:p>
          <a:p>
            <a:pPr marL="0" marR="0">
              <a:lnSpc>
                <a:spcPts val="1682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dalam penggunaan</a:t>
            </a:r>
            <a:r>
              <a:rPr sz="14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CMS</a:t>
            </a:r>
          </a:p>
          <a:p>
            <a:pPr marL="0" marR="0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berbasis</a:t>
            </a:r>
            <a:r>
              <a:rPr sz="14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internet</a:t>
            </a:r>
          </a:p>
          <a:p>
            <a:pPr marL="0" marR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banking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533095" y="6110933"/>
            <a:ext cx="5956495" cy="484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1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teknologinya</a:t>
            </a:r>
            <a:r>
              <a:rPr sz="14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dapat</a:t>
            </a:r>
            <a:r>
              <a:rPr sz="1400" spc="33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dikustomisasi sesuai kebutuhan</a:t>
            </a:r>
            <a:r>
              <a:rPr sz="1400" spc="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pemerintah</a:t>
            </a:r>
            <a:r>
              <a:rPr sz="1400" spc="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00"/>
                </a:solidFill>
                <a:latin typeface="Calibri"/>
                <a:cs typeface="Calibri"/>
              </a:rPr>
              <a:t>daerah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8228965" y="6423019"/>
            <a:ext cx="597685" cy="8296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|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8426195" y="6529066"/>
            <a:ext cx="510263" cy="552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4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Calibri Light"/>
                <a:cs typeface="Calibri Light"/>
              </a:rPr>
              <a:t>18</a:t>
            </a:r>
          </a:p>
        </p:txBody>
      </p:sp>
      <p:sp>
        <p:nvSpPr>
          <p:cNvPr id="58" name="Rectangle 57"/>
          <p:cNvSpPr/>
          <p:nvPr/>
        </p:nvSpPr>
        <p:spPr>
          <a:xfrm>
            <a:off x="0" y="6423019"/>
            <a:ext cx="9144000" cy="4349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17243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cermindunia.com/wp-content/uploads/2017/10/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63" y="473244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400" y="116632"/>
            <a:ext cx="5283200" cy="861774"/>
          </a:xfrm>
        </p:spPr>
        <p:txBody>
          <a:bodyPr/>
          <a:lstStyle/>
          <a:p>
            <a:r>
              <a:rPr lang="en-US" dirty="0"/>
              <a:t>MANFAAT CMS</a:t>
            </a:r>
            <a:br>
              <a:rPr lang="en-US" dirty="0"/>
            </a:br>
            <a:r>
              <a:rPr lang="en-US" dirty="0"/>
              <a:t>(</a:t>
            </a:r>
            <a:r>
              <a:rPr lang="en-US" i="1" dirty="0"/>
              <a:t>Cash Management System</a:t>
            </a:r>
            <a:r>
              <a:rPr lang="en-US" dirty="0"/>
              <a:t>)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75856" y="1124744"/>
            <a:ext cx="5544616" cy="5400600"/>
          </a:xfrm>
        </p:spPr>
        <p:txBody>
          <a:bodyPr/>
          <a:lstStyle/>
          <a:p>
            <a:pPr marL="457200" indent="-457200">
              <a:lnSpc>
                <a:spcPts val="2057"/>
              </a:lnSpc>
              <a:buFont typeface="+mj-lt"/>
              <a:buAutoNum type="arabicPeriod"/>
            </a:pP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Seluruh</a:t>
            </a:r>
            <a:r>
              <a:rPr lang="en-US" b="1" spc="-17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transaksi</a:t>
            </a:r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b="1" spc="15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ditelusuri</a:t>
            </a:r>
            <a:r>
              <a:rPr lang="en-US" b="1" spc="-34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sehingga</a:t>
            </a:r>
            <a:r>
              <a:rPr lang="en-US" b="1" spc="25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b="1" spc="-76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akuntabel</a:t>
            </a:r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marL="457200" indent="-457200">
              <a:lnSpc>
                <a:spcPts val="2057"/>
              </a:lnSpc>
              <a:buFont typeface="+mj-lt"/>
              <a:buAutoNum type="arabicPeriod"/>
            </a:pP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Seluruh</a:t>
            </a:r>
            <a:r>
              <a:rPr lang="en-US" b="1" spc="15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transaksi</a:t>
            </a:r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didukung</a:t>
            </a:r>
            <a:r>
              <a:rPr lang="en-US" b="1" spc="18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b="1" spc="27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bukti</a:t>
            </a:r>
            <a:r>
              <a:rPr lang="en-US" b="1" spc="1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spc="-15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yang</a:t>
            </a:r>
            <a:r>
              <a:rPr lang="en-US" b="1" spc="-109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spc="-17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sah</a:t>
            </a:r>
            <a:r>
              <a:rPr lang="en-US" b="1" spc="-17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marL="457200" indent="-457200">
              <a:lnSpc>
                <a:spcPts val="2057"/>
              </a:lnSpc>
              <a:buFont typeface="+mj-lt"/>
              <a:buAutoNum type="arabicPeriod"/>
            </a:pP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Pengendalian</a:t>
            </a:r>
            <a:r>
              <a:rPr lang="en-US" b="1" spc="49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internal</a:t>
            </a:r>
            <a:r>
              <a:rPr lang="en-US" b="1" spc="28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pengelolaan</a:t>
            </a:r>
            <a:r>
              <a:rPr lang="en-US" b="1" spc="5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spc="-17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kas</a:t>
            </a:r>
            <a:r>
              <a:rPr lang="en-US" b="1" spc="-122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meningkat</a:t>
            </a:r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marL="457200" indent="-457200">
              <a:lnSpc>
                <a:spcPts val="2057"/>
              </a:lnSpc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Proses</a:t>
            </a:r>
            <a:r>
              <a:rPr lang="en-US" b="1" spc="25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transaksi</a:t>
            </a:r>
            <a:r>
              <a:rPr lang="en-US" b="1" spc="4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cepat</a:t>
            </a:r>
            <a:r>
              <a:rPr lang="en-US" b="1" spc="25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b="1" spc="1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hemat</a:t>
            </a:r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marL="457200" indent="-457200">
              <a:lnSpc>
                <a:spcPts val="2057"/>
              </a:lnSpc>
              <a:buFont typeface="+mj-lt"/>
              <a:buAutoNum type="arabicPeriod"/>
            </a:pP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Menghasilkan</a:t>
            </a:r>
            <a:r>
              <a:rPr lang="en-US" b="1" spc="1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posisi</a:t>
            </a:r>
            <a:r>
              <a:rPr lang="en-US" b="1" spc="23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kas</a:t>
            </a:r>
            <a:r>
              <a:rPr lang="en-US" b="1" spc="2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harian</a:t>
            </a:r>
            <a:r>
              <a:rPr lang="en-US" b="1" spc="-1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spc="-12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secara</a:t>
            </a:r>
            <a:r>
              <a:rPr lang="en-US" b="1" spc="52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spc="-14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real</a:t>
            </a:r>
            <a:r>
              <a:rPr lang="en-US" b="1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time,</a:t>
            </a:r>
          </a:p>
          <a:p>
            <a:pPr marL="457200" indent="-457200">
              <a:lnSpc>
                <a:spcPts val="2057"/>
              </a:lnSpc>
              <a:buFont typeface="+mj-lt"/>
              <a:buAutoNum type="arabicPeriod"/>
            </a:pP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Mendukung</a:t>
            </a:r>
            <a:r>
              <a:rPr lang="en-US" b="1" spc="2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implementasi</a:t>
            </a:r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accrual</a:t>
            </a:r>
            <a:r>
              <a:rPr lang="en-US" b="1" i="1" spc="-72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basis,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Proses</a:t>
            </a:r>
            <a:r>
              <a:rPr lang="en-US" b="1" spc="25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tutup</a:t>
            </a:r>
            <a:r>
              <a:rPr lang="en-US" b="1" spc="-17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buku</a:t>
            </a:r>
            <a:r>
              <a:rPr lang="en-US" b="1" spc="23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b="1" spc="1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pelaporan</a:t>
            </a:r>
            <a:r>
              <a:rPr lang="en-US" b="1" spc="38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b="1" spc="36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cepat</a:t>
            </a:r>
            <a:r>
              <a:rPr lang="en-US" b="1" spc="28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b="1" spc="1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handal</a:t>
            </a:r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Membangun</a:t>
            </a:r>
            <a:r>
              <a:rPr lang="en-US" b="1" spc="214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kedisiplinan</a:t>
            </a:r>
            <a:r>
              <a:rPr lang="en-US" b="1" spc="203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pengelola</a:t>
            </a:r>
            <a:r>
              <a:rPr lang="en-US" b="1" spc="214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keungan</a:t>
            </a:r>
            <a:r>
              <a:rPr lang="en-US" b="1" spc="196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b="1" spc="815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melakukan</a:t>
            </a:r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pencatatan</a:t>
            </a:r>
            <a:r>
              <a:rPr lang="en-US" b="1" spc="3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minimal</a:t>
            </a:r>
            <a:r>
              <a:rPr lang="en-US" b="1" spc="3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kesalahan</a:t>
            </a:r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marL="457200" indent="-457200">
              <a:buFont typeface="+mj-lt"/>
              <a:buAutoNum type="arabicPeriod"/>
            </a:pPr>
            <a:r>
              <a:rPr lang="es-E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Belanja</a:t>
            </a:r>
            <a:r>
              <a:rPr lang="es-ES" b="1" spc="25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s-E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Efektif</a:t>
            </a:r>
            <a:r>
              <a:rPr lang="es-ES" b="1" spc="2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s-ES" b="1" spc="1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Efisien</a:t>
            </a:r>
            <a:r>
              <a:rPr lang="es-E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Pola</a:t>
            </a:r>
            <a:r>
              <a:rPr lang="en-US" b="1" spc="1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penyerapan</a:t>
            </a:r>
            <a:r>
              <a:rPr lang="en-US" b="1" spc="5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anggaran</a:t>
            </a:r>
            <a:r>
              <a:rPr lang="en-US" b="1" spc="2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b="1" spc="2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teratur</a:t>
            </a:r>
            <a:r>
              <a:rPr lang="en-US" b="1" spc="1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b="1" spc="1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terukur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9511" y="4077072"/>
            <a:ext cx="1188254" cy="2518234"/>
            <a:chOff x="4563712" y="433388"/>
            <a:chExt cx="2495550" cy="5534025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3712" y="433388"/>
              <a:ext cx="2495550" cy="5534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3285" y="1066800"/>
              <a:ext cx="1600200" cy="2590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https://lh3.googleusercontent.com/qOuYKuoGI60FAUXkfswH9y5JEwfadzdpGhYvhtGC0Yc-jE3GPP_eq3svOSjLuowqp_Q=h3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93193">
            <a:off x="1249068" y="3165655"/>
            <a:ext cx="1308222" cy="2399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7"/>
          <a:srcRect b="15076"/>
          <a:stretch/>
        </p:blipFill>
        <p:spPr bwMode="auto">
          <a:xfrm rot="880956">
            <a:off x="-222002" y="1479029"/>
            <a:ext cx="3447336" cy="1805955"/>
          </a:xfrm>
          <a:prstGeom prst="rect">
            <a:avLst/>
          </a:prstGeom>
          <a:ln w="9525" cap="flat" cmpd="sng" algn="ctr">
            <a:solidFill>
              <a:sysClr val="window" lastClr="FFFFFF">
                <a:lumMod val="75000"/>
              </a:sysClr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16283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Gambar terkait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5" y="0"/>
            <a:ext cx="9131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69848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/>
              <a:t>TAHAPAN TRANSAKSI NON TUNAI</a:t>
            </a:r>
            <a:endParaRPr lang="id-ID" b="1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516314072"/>
              </p:ext>
            </p:extLst>
          </p:nvPr>
        </p:nvGraphicFramePr>
        <p:xfrm>
          <a:off x="323528" y="2204864"/>
          <a:ext cx="8568952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496" y="5664150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err="1">
                <a:latin typeface="Arial" pitchFamily="34" charset="0"/>
                <a:cs typeface="Arial" pitchFamily="34" charset="0"/>
              </a:rPr>
              <a:t>Pencairan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SP2D UP,GU,TU, LS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err="1">
                <a:latin typeface="Arial" pitchFamily="34" charset="0"/>
                <a:cs typeface="Arial" pitchFamily="34" charset="0"/>
              </a:rPr>
              <a:t>Kebijakan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atin typeface="Arial" pitchFamily="34" charset="0"/>
                <a:cs typeface="Arial" pitchFamily="34" charset="0"/>
              </a:rPr>
              <a:t>Kemendagri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atin typeface="Arial" pitchFamily="34" charset="0"/>
                <a:cs typeface="Arial" pitchFamily="34" charset="0"/>
              </a:rPr>
              <a:t>Ttg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>
                <a:latin typeface="Arial" pitchFamily="34" charset="0"/>
                <a:cs typeface="Arial" pitchFamily="34" charset="0"/>
              </a:rPr>
              <a:t>Transaksi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Non </a:t>
            </a:r>
            <a:r>
              <a:rPr lang="en-US" sz="1600" dirty="0" err="1">
                <a:latin typeface="Arial" pitchFamily="34" charset="0"/>
                <a:cs typeface="Arial" pitchFamily="34" charset="0"/>
              </a:rPr>
              <a:t>Tunai</a:t>
            </a:r>
            <a:endParaRPr lang="id-ID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323528" y="1700808"/>
            <a:ext cx="4104456" cy="2507396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en-US" sz="1800" b="1" dirty="0" err="1">
                <a:latin typeface="Arial" pitchFamily="34" charset="0"/>
                <a:cs typeface="Arial" pitchFamily="34" charset="0"/>
              </a:rPr>
              <a:t>Transaksi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>
                <a:latin typeface="Arial" pitchFamily="34" charset="0"/>
                <a:cs typeface="Arial" pitchFamily="34" charset="0"/>
              </a:rPr>
              <a:t>Tunai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>
                <a:latin typeface="Arial" pitchFamily="34" charset="0"/>
                <a:cs typeface="Arial" pitchFamily="34" charset="0"/>
              </a:rPr>
              <a:t>maksimal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>
                <a:latin typeface="Arial" pitchFamily="34" charset="0"/>
                <a:cs typeface="Arial" pitchFamily="34" charset="0"/>
              </a:rPr>
              <a:t>Rp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. 10.000.000,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1" dirty="0" err="1">
                <a:latin typeface="Arial" pitchFamily="34" charset="0"/>
                <a:cs typeface="Arial" pitchFamily="34" charset="0"/>
              </a:rPr>
              <a:t>Gaji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, TPP, PHL, transfer,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1" dirty="0">
                <a:latin typeface="Arial" pitchFamily="34" charset="0"/>
                <a:cs typeface="Arial" pitchFamily="34" charset="0"/>
              </a:rPr>
              <a:t>P</a:t>
            </a:r>
            <a:r>
              <a:rPr lang="id-ID" sz="1800" b="1" dirty="0">
                <a:latin typeface="Arial" pitchFamily="34" charset="0"/>
                <a:cs typeface="Arial" pitchFamily="34" charset="0"/>
              </a:rPr>
              <a:t>embayaran kpd P</a:t>
            </a:r>
            <a:r>
              <a:rPr lang="en-US" sz="1800" b="1" dirty="0" err="1">
                <a:latin typeface="Arial" pitchFamily="34" charset="0"/>
                <a:cs typeface="Arial" pitchFamily="34" charset="0"/>
              </a:rPr>
              <a:t>hk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>
                <a:latin typeface="Arial" pitchFamily="34" charset="0"/>
                <a:cs typeface="Arial" pitchFamily="34" charset="0"/>
              </a:rPr>
              <a:t>ketiga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id-ID" sz="1800" b="1" dirty="0">
                <a:latin typeface="Arial" pitchFamily="34" charset="0"/>
                <a:cs typeface="Arial" pitchFamily="34" charset="0"/>
              </a:rPr>
              <a:t>baik biaya langganan, biaya pemeliharaan dan belanja Modal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1" dirty="0" err="1">
                <a:latin typeface="Arial" pitchFamily="34" charset="0"/>
                <a:cs typeface="Arial" pitchFamily="34" charset="0"/>
              </a:rPr>
              <a:t>Penerimaan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>
                <a:latin typeface="Arial" pitchFamily="34" charset="0"/>
                <a:cs typeface="Arial" pitchFamily="34" charset="0"/>
              </a:rPr>
              <a:t>Samsat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>
                <a:latin typeface="Arial" pitchFamily="34" charset="0"/>
                <a:cs typeface="Arial" pitchFamily="34" charset="0"/>
              </a:rPr>
              <a:t>Induk</a:t>
            </a:r>
            <a:r>
              <a:rPr lang="id-ID" sz="1800" b="1" dirty="0">
                <a:latin typeface="Arial" pitchFamily="34" charset="0"/>
                <a:cs typeface="Arial" pitchFamily="34" charset="0"/>
              </a:rPr>
              <a:t>, E-samsat dan retribusi  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>
                <a:latin typeface="Arial" pitchFamily="34" charset="0"/>
                <a:cs typeface="Arial" pitchFamily="34" charset="0"/>
              </a:rPr>
              <a:t>dilakukan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err="1">
                <a:latin typeface="Arial" pitchFamily="34" charset="0"/>
                <a:cs typeface="Arial" pitchFamily="34" charset="0"/>
              </a:rPr>
              <a:t>Transaksi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 Non </a:t>
            </a:r>
            <a:r>
              <a:rPr lang="en-US" sz="1800" b="1" dirty="0" err="1">
                <a:latin typeface="Arial" pitchFamily="34" charset="0"/>
                <a:cs typeface="Arial" pitchFamily="34" charset="0"/>
              </a:rPr>
              <a:t>Tunai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,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76056" y="4221088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Belanja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Perjadin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Manmin</a:t>
            </a:r>
            <a:endParaRPr lang="id-ID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20569" y="2420888"/>
            <a:ext cx="121539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Non </a:t>
            </a:r>
          </a:p>
          <a:p>
            <a:pPr algn="ctr"/>
            <a:r>
              <a:rPr lang="en-US" sz="28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Tunai</a:t>
            </a:r>
            <a:endParaRPr lang="en-US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Hasil gambar untuk non tunai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629" y="4208204"/>
            <a:ext cx="1745371" cy="130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ambar terkait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280" y="5508907"/>
            <a:ext cx="2597720" cy="126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3918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95536" y="980728"/>
            <a:ext cx="8393414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3534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Century Gothic"/>
                <a:cs typeface="Century Gothic"/>
              </a:rPr>
              <a:t>IMPLEMENTASI</a:t>
            </a:r>
            <a:r>
              <a:rPr sz="2000" b="1" spc="-31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entury Gothic"/>
                <a:cs typeface="Century Gothic"/>
              </a:rPr>
              <a:t>TRANSAKSI</a:t>
            </a:r>
            <a:r>
              <a:rPr sz="2000" b="1" spc="-28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entury Gothic"/>
                <a:cs typeface="Century Gothic"/>
              </a:rPr>
              <a:t>NON</a:t>
            </a:r>
            <a:r>
              <a:rPr sz="2000" b="1" spc="-23" dirty="0">
                <a:solidFill>
                  <a:srgbClr val="000000"/>
                </a:solidFill>
                <a:latin typeface="Century Gothic"/>
                <a:cs typeface="Century Gothic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entury Gothic"/>
                <a:cs typeface="Century Gothic"/>
              </a:rPr>
              <a:t>TUNAI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7505" y="404664"/>
            <a:ext cx="8888414" cy="4873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382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dirty="0">
                <a:solidFill>
                  <a:srgbClr val="FFFF00"/>
                </a:solidFill>
                <a:latin typeface="Century Gothic"/>
                <a:cs typeface="Century Gothic"/>
              </a:rPr>
              <a:t>Kendala</a:t>
            </a:r>
            <a:r>
              <a:rPr sz="3600" b="1" spc="-31" dirty="0">
                <a:solidFill>
                  <a:srgbClr val="FFFF00"/>
                </a:solidFill>
                <a:latin typeface="Century Gothic"/>
                <a:cs typeface="Century Gothic"/>
              </a:rPr>
              <a:t> </a:t>
            </a:r>
            <a:r>
              <a:rPr sz="3600" b="1" dirty="0">
                <a:solidFill>
                  <a:srgbClr val="FFFF00"/>
                </a:solidFill>
                <a:latin typeface="Century Gothic"/>
                <a:cs typeface="Century Gothic"/>
              </a:rPr>
              <a:t>dan</a:t>
            </a:r>
            <a:r>
              <a:rPr sz="3600" b="1" spc="-10" dirty="0">
                <a:solidFill>
                  <a:srgbClr val="FFFF00"/>
                </a:solidFill>
                <a:latin typeface="Century Gothic"/>
                <a:cs typeface="Century Gothic"/>
              </a:rPr>
              <a:t> </a:t>
            </a:r>
            <a:r>
              <a:rPr sz="3600" b="1" dirty="0">
                <a:solidFill>
                  <a:srgbClr val="FFFF00"/>
                </a:solidFill>
                <a:latin typeface="Century Gothic"/>
                <a:cs typeface="Century Gothic"/>
              </a:rPr>
              <a:t>Tantangan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38935" y="2208546"/>
            <a:ext cx="2543142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andara"/>
                <a:cs typeface="Candara"/>
              </a:rPr>
              <a:t>PEMERINTAH</a:t>
            </a:r>
            <a:r>
              <a:rPr sz="1800" spc="18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800" dirty="0">
                <a:solidFill>
                  <a:srgbClr val="FFFFFF"/>
                </a:solidFill>
                <a:latin typeface="Candara"/>
                <a:cs typeface="Candara"/>
              </a:rPr>
              <a:t>DAERAH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12028" y="2208546"/>
            <a:ext cx="3584730" cy="621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9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FFFFFF"/>
                </a:solidFill>
                <a:latin typeface="Candara"/>
                <a:cs typeface="Candara"/>
              </a:rPr>
              <a:t>BANK PEMBANGUNAN</a:t>
            </a:r>
            <a:r>
              <a:rPr sz="1800" spc="11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800" dirty="0">
                <a:solidFill>
                  <a:srgbClr val="FFFFFF"/>
                </a:solidFill>
                <a:latin typeface="Candara"/>
                <a:cs typeface="Candara"/>
              </a:rPr>
              <a:t>DAERAH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33627" y="6056940"/>
            <a:ext cx="442144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672"/>
              </a:lnSpc>
              <a:spcBef>
                <a:spcPts val="0"/>
              </a:spcBef>
              <a:spcAft>
                <a:spcPts val="0"/>
              </a:spcAft>
            </a:pPr>
            <a:endParaRPr sz="1400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822960" y="1947720"/>
            <a:ext cx="3461008" cy="548640"/>
          </a:xfr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000" b="1" dirty="0" err="1"/>
              <a:t>Pemerintah</a:t>
            </a:r>
            <a:r>
              <a:rPr lang="en-US" sz="2000" b="1" dirty="0"/>
              <a:t> Daerah</a:t>
            </a:r>
          </a:p>
        </p:txBody>
      </p:sp>
      <p:sp>
        <p:nvSpPr>
          <p:cNvPr id="32" name="Text Placeholder 31"/>
          <p:cNvSpPr>
            <a:spLocks noGrp="1"/>
          </p:cNvSpPr>
          <p:nvPr>
            <p:ph type="body" sz="half" idx="3"/>
          </p:nvPr>
        </p:nvSpPr>
        <p:spPr>
          <a:xfrm>
            <a:off x="4700016" y="1947720"/>
            <a:ext cx="3200400" cy="548640"/>
          </a:xfr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000" b="1" dirty="0"/>
              <a:t>Bank </a:t>
            </a:r>
            <a:r>
              <a:rPr lang="en-US" sz="2000" b="1" dirty="0" err="1"/>
              <a:t>Jateng</a:t>
            </a:r>
            <a:endParaRPr lang="en-US" sz="2000" b="1" dirty="0"/>
          </a:p>
        </p:txBody>
      </p:sp>
      <p:sp>
        <p:nvSpPr>
          <p:cNvPr id="29" name="Content Placeholder 28"/>
          <p:cNvSpPr>
            <a:spLocks noGrp="1"/>
          </p:cNvSpPr>
          <p:nvPr>
            <p:ph sz="quarter" idx="2"/>
          </p:nvPr>
        </p:nvSpPr>
        <p:spPr>
          <a:xfrm>
            <a:off x="819150" y="2552288"/>
            <a:ext cx="3464818" cy="3973056"/>
          </a:xfrm>
          <a:solidFill>
            <a:srgbClr val="00206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b="0" dirty="0" err="1"/>
              <a:t>Komitmen</a:t>
            </a:r>
            <a:r>
              <a:rPr lang="en-US" b="0" dirty="0"/>
              <a:t> </a:t>
            </a:r>
            <a:r>
              <a:rPr lang="en-US" b="0" dirty="0" err="1"/>
              <a:t>para</a:t>
            </a:r>
            <a:r>
              <a:rPr lang="en-US" b="0" dirty="0"/>
              <a:t> </a:t>
            </a:r>
            <a:r>
              <a:rPr lang="en-US" b="0" dirty="0" err="1"/>
              <a:t>pimpinan</a:t>
            </a:r>
            <a:r>
              <a:rPr lang="en-US" b="0" dirty="0"/>
              <a:t> </a:t>
            </a:r>
            <a:r>
              <a:rPr lang="en-US" b="0" dirty="0" err="1"/>
              <a:t>dan</a:t>
            </a:r>
            <a:r>
              <a:rPr lang="en-US" b="0" dirty="0"/>
              <a:t> </a:t>
            </a:r>
            <a:r>
              <a:rPr lang="en-US" b="0" dirty="0" err="1"/>
              <a:t>pihak-pihak</a:t>
            </a:r>
            <a:r>
              <a:rPr lang="en-US" b="0" dirty="0"/>
              <a:t> </a:t>
            </a:r>
            <a:r>
              <a:rPr lang="en-US" b="0" dirty="0" err="1"/>
              <a:t>terkait</a:t>
            </a:r>
            <a:r>
              <a:rPr lang="en-US" b="0" dirty="0"/>
              <a:t>,</a:t>
            </a:r>
          </a:p>
          <a:p>
            <a:pPr>
              <a:buFont typeface="Arial" pitchFamily="34" charset="0"/>
              <a:buChar char="•"/>
            </a:pPr>
            <a:r>
              <a:rPr lang="en-US" b="0" dirty="0" err="1"/>
              <a:t>Kesiapan</a:t>
            </a:r>
            <a:r>
              <a:rPr lang="en-US" b="0" dirty="0"/>
              <a:t> SDM </a:t>
            </a:r>
            <a:r>
              <a:rPr lang="en-US" b="0" dirty="0" err="1"/>
              <a:t>perlu</a:t>
            </a:r>
            <a:r>
              <a:rPr lang="en-US" b="0" dirty="0"/>
              <a:t> </a:t>
            </a:r>
            <a:r>
              <a:rPr lang="en-US" b="0" dirty="0" err="1"/>
              <a:t>pelatihan</a:t>
            </a:r>
            <a:r>
              <a:rPr lang="en-US" b="0" dirty="0"/>
              <a:t>,</a:t>
            </a:r>
          </a:p>
          <a:p>
            <a:pPr>
              <a:buFont typeface="Arial" pitchFamily="34" charset="0"/>
              <a:buChar char="•"/>
            </a:pPr>
            <a:r>
              <a:rPr lang="en-US" b="0" dirty="0" err="1"/>
              <a:t>Transaksi</a:t>
            </a:r>
            <a:r>
              <a:rPr lang="en-US" b="0" dirty="0"/>
              <a:t> Non </a:t>
            </a:r>
            <a:r>
              <a:rPr lang="en-US" b="0" dirty="0" err="1"/>
              <a:t>Tunai</a:t>
            </a:r>
            <a:r>
              <a:rPr lang="en-US" b="0" dirty="0"/>
              <a:t> </a:t>
            </a:r>
            <a:r>
              <a:rPr lang="en-US" b="0" dirty="0" err="1"/>
              <a:t>pada</a:t>
            </a:r>
            <a:r>
              <a:rPr lang="en-US" b="0" dirty="0"/>
              <a:t> </a:t>
            </a:r>
            <a:r>
              <a:rPr lang="en-US" b="0" dirty="0" err="1"/>
              <a:t>bidang</a:t>
            </a:r>
            <a:r>
              <a:rPr lang="en-US" b="0" dirty="0"/>
              <a:t> </a:t>
            </a:r>
            <a:r>
              <a:rPr lang="en-US" b="0" dirty="0" err="1"/>
              <a:t>pendapatan</a:t>
            </a:r>
            <a:r>
              <a:rPr lang="en-US" b="0" dirty="0"/>
              <a:t> </a:t>
            </a:r>
            <a:r>
              <a:rPr lang="en-US" b="0" dirty="0" err="1"/>
              <a:t>terutama</a:t>
            </a:r>
            <a:r>
              <a:rPr lang="en-US" b="0" dirty="0"/>
              <a:t> </a:t>
            </a:r>
            <a:r>
              <a:rPr lang="en-US" b="0" dirty="0" err="1"/>
              <a:t>retribusi</a:t>
            </a:r>
            <a:r>
              <a:rPr lang="en-US" b="0" dirty="0"/>
              <a:t> yang </a:t>
            </a:r>
            <a:r>
              <a:rPr lang="en-US" b="0" dirty="0" err="1"/>
              <a:t>nilainya</a:t>
            </a:r>
            <a:r>
              <a:rPr lang="en-US" b="0" dirty="0"/>
              <a:t> </a:t>
            </a:r>
            <a:r>
              <a:rPr lang="en-US" b="0" dirty="0" err="1"/>
              <a:t>kecil</a:t>
            </a:r>
            <a:r>
              <a:rPr lang="en-US" b="0" dirty="0"/>
              <a:t>,</a:t>
            </a:r>
          </a:p>
          <a:p>
            <a:pPr>
              <a:buFont typeface="Arial" pitchFamily="34" charset="0"/>
              <a:buChar char="•"/>
            </a:pPr>
            <a:r>
              <a:rPr lang="en-US" b="0" dirty="0" err="1"/>
              <a:t>Transaksi</a:t>
            </a:r>
            <a:r>
              <a:rPr lang="en-US" b="0" dirty="0"/>
              <a:t> Non  </a:t>
            </a:r>
            <a:r>
              <a:rPr lang="en-US" b="0" dirty="0" err="1"/>
              <a:t>Tunai</a:t>
            </a:r>
            <a:r>
              <a:rPr lang="en-US" b="0" dirty="0"/>
              <a:t> </a:t>
            </a:r>
            <a:r>
              <a:rPr lang="en-US" b="0" dirty="0" err="1"/>
              <a:t>bidang</a:t>
            </a:r>
            <a:r>
              <a:rPr lang="en-US" b="0" dirty="0"/>
              <a:t> </a:t>
            </a:r>
            <a:r>
              <a:rPr lang="en-US" b="0" dirty="0" err="1"/>
              <a:t>belanja</a:t>
            </a:r>
            <a:r>
              <a:rPr lang="en-US" b="0" dirty="0"/>
              <a:t> </a:t>
            </a:r>
            <a:r>
              <a:rPr lang="en-US" b="0" dirty="0" err="1"/>
              <a:t>terutama</a:t>
            </a:r>
            <a:r>
              <a:rPr lang="en-US" b="0" dirty="0"/>
              <a:t> </a:t>
            </a:r>
            <a:r>
              <a:rPr lang="en-US" b="0" dirty="0" err="1"/>
              <a:t>belanja</a:t>
            </a:r>
            <a:r>
              <a:rPr lang="en-US" b="0" dirty="0"/>
              <a:t> </a:t>
            </a:r>
            <a:r>
              <a:rPr lang="en-US" b="0" dirty="0" err="1"/>
              <a:t>rumah</a:t>
            </a:r>
            <a:r>
              <a:rPr lang="en-US" b="0" dirty="0"/>
              <a:t> </a:t>
            </a:r>
            <a:r>
              <a:rPr lang="en-US" b="0" dirty="0" err="1"/>
              <a:t>tangga</a:t>
            </a:r>
            <a:r>
              <a:rPr lang="en-US" b="0" dirty="0"/>
              <a:t> </a:t>
            </a:r>
            <a:r>
              <a:rPr lang="en-US" b="0" dirty="0" err="1"/>
              <a:t>kepala</a:t>
            </a:r>
            <a:r>
              <a:rPr lang="en-US" b="0" dirty="0"/>
              <a:t> </a:t>
            </a:r>
            <a:r>
              <a:rPr lang="en-US" b="0" dirty="0" err="1"/>
              <a:t>daerah</a:t>
            </a:r>
            <a:r>
              <a:rPr lang="en-US" b="0" dirty="0"/>
              <a:t>, </a:t>
            </a:r>
            <a:r>
              <a:rPr lang="en-US" b="0" dirty="0" err="1"/>
              <a:t>Belanja</a:t>
            </a:r>
            <a:r>
              <a:rPr lang="en-US" b="0" dirty="0"/>
              <a:t> </a:t>
            </a:r>
            <a:r>
              <a:rPr lang="en-US" b="0" dirty="0" err="1"/>
              <a:t>Dewan</a:t>
            </a:r>
            <a:r>
              <a:rPr lang="en-US" b="0" dirty="0"/>
              <a:t>, </a:t>
            </a:r>
            <a:r>
              <a:rPr lang="en-US" b="0" dirty="0" err="1"/>
              <a:t>perjadin</a:t>
            </a:r>
            <a:r>
              <a:rPr lang="en-US" b="0" dirty="0"/>
              <a:t>, </a:t>
            </a:r>
            <a:r>
              <a:rPr lang="en-US" b="0" dirty="0" err="1"/>
              <a:t>dll</a:t>
            </a:r>
            <a:endParaRPr lang="en-US" b="0" dirty="0"/>
          </a:p>
        </p:txBody>
      </p:sp>
      <p:sp>
        <p:nvSpPr>
          <p:cNvPr id="33" name="Content Placeholder 32"/>
          <p:cNvSpPr>
            <a:spLocks noGrp="1"/>
          </p:cNvSpPr>
          <p:nvPr>
            <p:ph sz="quarter" idx="4"/>
          </p:nvPr>
        </p:nvSpPr>
        <p:spPr>
          <a:xfrm>
            <a:off x="4700016" y="2552288"/>
            <a:ext cx="3200400" cy="3973056"/>
          </a:xfrm>
          <a:solidFill>
            <a:srgbClr val="00206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0" dirty="0" err="1"/>
              <a:t>Produk</a:t>
            </a:r>
            <a:r>
              <a:rPr lang="en-US" sz="2000" b="0" dirty="0"/>
              <a:t> </a:t>
            </a:r>
            <a:r>
              <a:rPr lang="en-US" sz="2000" b="0" dirty="0" err="1"/>
              <a:t>Layanan</a:t>
            </a:r>
            <a:r>
              <a:rPr lang="en-US" sz="2000" b="0" dirty="0"/>
              <a:t> </a:t>
            </a:r>
            <a:r>
              <a:rPr lang="en-US" sz="2000" b="0" dirty="0" err="1"/>
              <a:t>masih</a:t>
            </a:r>
            <a:r>
              <a:rPr lang="en-US" sz="2000" b="0" dirty="0"/>
              <a:t> </a:t>
            </a:r>
            <a:r>
              <a:rPr lang="en-US" sz="2000" b="0" dirty="0" err="1"/>
              <a:t>ada</a:t>
            </a:r>
            <a:r>
              <a:rPr lang="en-US" sz="2000" b="0" dirty="0"/>
              <a:t> </a:t>
            </a:r>
            <a:r>
              <a:rPr lang="en-US" sz="2000" b="0" dirty="0" err="1"/>
              <a:t>yg</a:t>
            </a:r>
            <a:r>
              <a:rPr lang="en-US" sz="2000" b="0" dirty="0"/>
              <a:t> </a:t>
            </a:r>
            <a:r>
              <a:rPr lang="en-US" sz="2000" b="0" dirty="0" err="1"/>
              <a:t>berproses</a:t>
            </a:r>
            <a:r>
              <a:rPr lang="en-US" sz="2000" b="0" dirty="0"/>
              <a:t>,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/>
              <a:t>Transfer </a:t>
            </a:r>
            <a:r>
              <a:rPr lang="en-US" sz="2000" b="0" dirty="0" err="1"/>
              <a:t>antar</a:t>
            </a:r>
            <a:r>
              <a:rPr lang="en-US" sz="2000" b="0" dirty="0"/>
              <a:t> bank,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err="1"/>
              <a:t>Biaya</a:t>
            </a:r>
            <a:r>
              <a:rPr lang="en-US" sz="2000" b="0" dirty="0"/>
              <a:t> Transfer</a:t>
            </a:r>
          </a:p>
        </p:txBody>
      </p:sp>
    </p:spTree>
    <p:extLst>
      <p:ext uri="{BB962C8B-B14F-4D97-AF65-F5344CB8AC3E}">
        <p14:creationId xmlns:p14="http://schemas.microsoft.com/office/powerpoint/2010/main" val="11780213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7393800" cy="792162"/>
          </a:xfrm>
        </p:spPr>
        <p:txBody>
          <a:bodyPr>
            <a:normAutofit/>
          </a:bodyPr>
          <a:lstStyle/>
          <a:p>
            <a:r>
              <a:rPr lang="en-US" dirty="0" smtClean="0"/>
              <a:t>KENDALA-KENDALA SAAT INI 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7822428" cy="4338654"/>
          </a:xfrm>
          <a:ln>
            <a:solidFill>
              <a:srgbClr val="FFFF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24000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AutoNum type="arabicPeriod"/>
            </a:pP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Sistem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Aplikasi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(E-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Penatausahaan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marL="324000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Font typeface="Wingdings 2"/>
              <a:buAutoNum type="arabicPeriod"/>
            </a:pP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Kesiapan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sistem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perbankan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(CMS).</a:t>
            </a:r>
          </a:p>
          <a:p>
            <a:pPr marL="324000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Font typeface="Wingdings 2"/>
              <a:buAutoNum type="arabicPeriod"/>
            </a:pP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Tersedianya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Jaringan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secara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baik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lancar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24000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Font typeface="Wingdings 2"/>
              <a:buAutoNum type="arabicPeriod"/>
            </a:pP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Data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Transaksi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lengkap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benar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(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Pajak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, No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Rek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Penerima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324000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Font typeface="Wingdings 2"/>
              <a:buAutoNum type="arabicPeriod"/>
            </a:pP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Data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Pengelola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 marL="324000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None/>
            </a:pP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    a.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Sebagai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Operator, Checker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Eksekutor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24000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None/>
            </a:pP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    b. Email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Pribadi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Bank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Jateng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mendapatkan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User Id.</a:t>
            </a:r>
          </a:p>
          <a:p>
            <a:pPr marL="324000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None/>
            </a:pP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	 c.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Tindak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lanjut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pada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masing-masing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pengelola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.</a:t>
            </a:r>
          </a:p>
          <a:p>
            <a:pPr marL="324000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Font typeface="+mj-lt"/>
              <a:buAutoNum type="arabicPeriod" startAt="6"/>
            </a:pP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Keberanian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pengelola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keuangan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terutama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Bendahara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marL="324000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Font typeface="+mj-lt"/>
              <a:buAutoNum type="arabicPeriod" startAt="6"/>
            </a:pP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Sinkronisasi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data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antara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GRMS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Bank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Jateng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harus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selalu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refresh).</a:t>
            </a:r>
          </a:p>
          <a:p>
            <a:pPr marL="324000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Font typeface="+mj-lt"/>
              <a:buAutoNum type="arabicPeriod" startAt="6"/>
            </a:pP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Experid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Data yang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salah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24000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Font typeface="+mj-lt"/>
              <a:buAutoNum type="arabicPeriod" startAt="6"/>
            </a:pP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Resiko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kesalahan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sulit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diperbaiki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24000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Font typeface="+mj-lt"/>
              <a:buAutoNum type="arabicPeriod" startAt="6"/>
            </a:pPr>
            <a:endParaRPr lang="en-US" sz="1400" dirty="0" smtClean="0"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24000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None/>
            </a:pPr>
            <a:endParaRPr lang="en-US" sz="1400" dirty="0" smtClean="0"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24000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Font typeface="+mj-lt"/>
              <a:buAutoNum type="arabicPeriod"/>
            </a:pPr>
            <a:endParaRPr lang="en-US" sz="1400" dirty="0" smtClean="0"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24000" lvl="1" indent="-360000">
              <a:lnSpc>
                <a:spcPct val="130000"/>
              </a:lnSpc>
              <a:spcBef>
                <a:spcPts val="0"/>
              </a:spcBef>
              <a:buClrTx/>
              <a:buSzPct val="90000"/>
              <a:buFont typeface="Wingdings 2"/>
              <a:buAutoNum type="arabicPeriod"/>
            </a:pPr>
            <a:endParaRPr lang="en-US" sz="1400" dirty="0" smtClean="0"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24000" lvl="1" indent="-457200">
              <a:lnSpc>
                <a:spcPct val="130000"/>
              </a:lnSpc>
              <a:buClrTx/>
              <a:buSzPct val="80000"/>
              <a:buFont typeface="Wingdings 2"/>
              <a:buAutoNum type="arabicPeriod"/>
            </a:pPr>
            <a:endParaRPr lang="en-US" sz="1400" dirty="0" smtClean="0"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24000" indent="-457200">
              <a:lnSpc>
                <a:spcPct val="130000"/>
              </a:lnSpc>
              <a:buClrTx/>
              <a:buAutoNum type="arabicPeriod"/>
            </a:pPr>
            <a:endParaRPr lang="en-US" sz="1400" dirty="0" smtClean="0"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24000" indent="-457200">
              <a:buClrTx/>
              <a:buAutoNum type="arabicPeriod"/>
            </a:pPr>
            <a:endParaRPr lang="en-US" sz="1400" dirty="0" smtClean="0"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ClrTx/>
              <a:buAutoNum type="arabicPeriod"/>
            </a:pPr>
            <a:endParaRPr lang="en-US" sz="1400" dirty="0"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190100"/>
            <a:ext cx="4095425" cy="5925388"/>
          </a:xfrm>
          <a:prstGeom prst="rect">
            <a:avLst/>
          </a:prstGeom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4520592" y="1993317"/>
            <a:ext cx="4192144" cy="17237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tx1"/>
                </a:solidFill>
              </a:rPr>
              <a:t>Draft </a:t>
            </a:r>
            <a:r>
              <a:rPr lang="id-ID" b="1" dirty="0" smtClean="0">
                <a:solidFill>
                  <a:schemeClr val="tx1"/>
                </a:solidFill>
              </a:rPr>
              <a:t>S</a:t>
            </a:r>
            <a:r>
              <a:rPr lang="en-US" b="1" dirty="0" smtClean="0">
                <a:solidFill>
                  <a:schemeClr val="tx1"/>
                </a:solidFill>
              </a:rPr>
              <a:t>E</a:t>
            </a:r>
            <a:r>
              <a:rPr lang="id-ID" b="1" dirty="0" smtClean="0">
                <a:solidFill>
                  <a:schemeClr val="tx1"/>
                </a:solidFill>
              </a:rPr>
              <a:t> Sekda Prov. Jateng</a:t>
            </a:r>
            <a:endParaRPr lang="id-ID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267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576" y="476672"/>
            <a:ext cx="8183880" cy="648072"/>
          </a:xfrm>
          <a:noFill/>
        </p:spPr>
        <p:txBody>
          <a:bodyPr>
            <a:normAutofit/>
          </a:bodyPr>
          <a:lstStyle/>
          <a:p>
            <a:pPr algn="ctr"/>
            <a:r>
              <a:rPr lang="id-ID" sz="2800" dirty="0" smtClean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rPr>
              <a:t>PELAKSANAAN TEKNIS NON TUNAI</a:t>
            </a:r>
            <a:endParaRPr lang="id-ID" sz="28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endParaRPr>
          </a:p>
        </p:txBody>
      </p:sp>
      <p:pic>
        <p:nvPicPr>
          <p:cNvPr id="2050" name="Picture 2" descr="http://inspektorat.tegalkab.go.id/wp-content/uploads/2018/01/Benefits-of-Cashless-Transaction-copy-777x4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90256"/>
            <a:ext cx="7416824" cy="43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72963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080" y="476672"/>
            <a:ext cx="741682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id-ID" dirty="0" smtClean="0">
                <a:solidFill>
                  <a:srgbClr val="FF0000"/>
                </a:solidFill>
              </a:rPr>
              <a:t>METODE </a:t>
            </a:r>
            <a:r>
              <a:rPr lang="en-US" dirty="0" smtClean="0">
                <a:solidFill>
                  <a:srgbClr val="FF0000"/>
                </a:solidFill>
              </a:rPr>
              <a:t>TNT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52" y="980728"/>
            <a:ext cx="8183880" cy="36004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TNT 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Clr>
                <a:srgbClr val="FF0000"/>
              </a:buClr>
              <a:buFont typeface="+mj-lt"/>
              <a:buAutoNum type="arabicParenR"/>
            </a:pPr>
            <a:r>
              <a:rPr lang="en-US" dirty="0" err="1" smtClean="0"/>
              <a:t>Pemindahbukuan</a:t>
            </a:r>
            <a:r>
              <a:rPr lang="en-US" dirty="0" smtClean="0"/>
              <a:t>.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800" dirty="0" err="1" smtClean="0"/>
              <a:t>Menggunakan</a:t>
            </a:r>
            <a:r>
              <a:rPr lang="en-US" sz="1800" dirty="0" smtClean="0"/>
              <a:t> </a:t>
            </a:r>
            <a:r>
              <a:rPr lang="en-US" sz="1800" dirty="0" err="1"/>
              <a:t>surat</a:t>
            </a:r>
            <a:r>
              <a:rPr lang="en-US" sz="1800" dirty="0"/>
              <a:t> </a:t>
            </a:r>
            <a:r>
              <a:rPr lang="en-US" sz="1800" dirty="0" err="1"/>
              <a:t>kuasa</a:t>
            </a:r>
            <a:r>
              <a:rPr lang="en-US" sz="1800" dirty="0"/>
              <a:t> </a:t>
            </a:r>
            <a:r>
              <a:rPr lang="en-US" sz="1800" dirty="0" err="1"/>
              <a:t>pendebetan</a:t>
            </a:r>
            <a:r>
              <a:rPr lang="en-US" sz="1800" dirty="0"/>
              <a:t> </a:t>
            </a:r>
            <a:endParaRPr lang="id-ID" sz="1800" dirty="0" smtClean="0"/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800" dirty="0" err="1" smtClean="0"/>
              <a:t>Seolah</a:t>
            </a:r>
            <a:r>
              <a:rPr lang="en-US" sz="1800" dirty="0" smtClean="0"/>
              <a:t> </a:t>
            </a:r>
            <a:r>
              <a:rPr lang="en-US" sz="1800" dirty="0" err="1"/>
              <a:t>pengganti</a:t>
            </a:r>
            <a:r>
              <a:rPr lang="en-US" sz="1800" dirty="0"/>
              <a:t> </a:t>
            </a:r>
            <a:r>
              <a:rPr lang="en-US" sz="1800" dirty="0" err="1"/>
              <a:t>cek</a:t>
            </a:r>
            <a:r>
              <a:rPr lang="en-US" sz="1800" dirty="0" smtClean="0"/>
              <a:t>.</a:t>
            </a:r>
            <a:endParaRPr lang="en-US" sz="1800" dirty="0" smtClean="0"/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800" dirty="0" err="1" smtClean="0"/>
              <a:t>Pendebet</a:t>
            </a:r>
            <a:r>
              <a:rPr lang="id-ID" sz="1800" dirty="0" smtClean="0"/>
              <a:t>a</a:t>
            </a:r>
            <a:r>
              <a:rPr lang="en-US" sz="1800" dirty="0" smtClean="0"/>
              <a:t>n </a:t>
            </a:r>
            <a:r>
              <a:rPr lang="en-US" sz="1800" dirty="0" err="1" smtClean="0"/>
              <a:t>langsung</a:t>
            </a:r>
            <a:r>
              <a:rPr lang="en-US" sz="1800" dirty="0" smtClean="0"/>
              <a:t> </a:t>
            </a:r>
            <a:r>
              <a:rPr lang="en-US" sz="1800" dirty="0" err="1" smtClean="0"/>
              <a:t>dari</a:t>
            </a:r>
            <a:r>
              <a:rPr lang="en-US" sz="1800" dirty="0" smtClean="0"/>
              <a:t> </a:t>
            </a:r>
            <a:r>
              <a:rPr lang="en-US" sz="1800" dirty="0" err="1" smtClean="0"/>
              <a:t>Rek</a:t>
            </a:r>
            <a:r>
              <a:rPr lang="en-US" sz="1800" dirty="0" smtClean="0"/>
              <a:t>. </a:t>
            </a:r>
            <a:r>
              <a:rPr lang="en-US" sz="1800" dirty="0" err="1" smtClean="0"/>
              <a:t>Sumber</a:t>
            </a:r>
            <a:r>
              <a:rPr lang="en-US" sz="1800" dirty="0" smtClean="0"/>
              <a:t> (</a:t>
            </a:r>
            <a:r>
              <a:rPr lang="en-US" sz="1800" dirty="0" err="1" smtClean="0"/>
              <a:t>Bendahara</a:t>
            </a:r>
            <a:r>
              <a:rPr lang="en-US" sz="1800" dirty="0" smtClean="0"/>
              <a:t>).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800" dirty="0" err="1" smtClean="0"/>
              <a:t>Masih</a:t>
            </a:r>
            <a:r>
              <a:rPr lang="en-US" sz="1800" dirty="0" smtClean="0"/>
              <a:t> </a:t>
            </a:r>
            <a:r>
              <a:rPr lang="en-US" sz="1800" dirty="0" err="1" smtClean="0"/>
              <a:t>harus</a:t>
            </a:r>
            <a:r>
              <a:rPr lang="en-US" sz="1800" dirty="0" smtClean="0"/>
              <a:t> </a:t>
            </a:r>
            <a:r>
              <a:rPr lang="en-US" sz="1800" dirty="0" err="1" smtClean="0"/>
              <a:t>ke</a:t>
            </a:r>
            <a:r>
              <a:rPr lang="en-US" sz="1800" dirty="0" smtClean="0"/>
              <a:t> Bank.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800" dirty="0" smtClean="0"/>
              <a:t>Off line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800" dirty="0" err="1" smtClean="0"/>
              <a:t>Waktu</a:t>
            </a:r>
            <a:r>
              <a:rPr lang="en-US" sz="1800" dirty="0" smtClean="0"/>
              <a:t> transfer </a:t>
            </a:r>
            <a:r>
              <a:rPr lang="en-US" sz="1800" dirty="0" err="1" smtClean="0"/>
              <a:t>tergantung</a:t>
            </a:r>
            <a:r>
              <a:rPr lang="en-US" sz="1800" dirty="0" smtClean="0"/>
              <a:t> </a:t>
            </a:r>
            <a:r>
              <a:rPr lang="en-US" sz="1800" dirty="0" err="1" smtClean="0"/>
              <a:t>Pihak</a:t>
            </a:r>
            <a:r>
              <a:rPr lang="en-US" sz="1800" dirty="0" smtClean="0"/>
              <a:t> </a:t>
            </a:r>
            <a:r>
              <a:rPr lang="en-US" sz="1800" dirty="0" err="1" smtClean="0"/>
              <a:t>Perbankan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AutoShape 2" descr="Hasil gambar untuk transaksi non tuna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" name="AutoShape 4" descr="Hasil gambar untuk transaksi non tuna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" name="AutoShape 6" descr="Hasil gambar untuk transaksi non tunai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8" name="AutoShape 8" descr="Hasil gambar untuk transaksi non tunai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99014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87800"/>
              </p:ext>
            </p:extLst>
          </p:nvPr>
        </p:nvGraphicFramePr>
        <p:xfrm>
          <a:off x="502919" y="519606"/>
          <a:ext cx="8101528" cy="5460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3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6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0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86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92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30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58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90355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355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193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587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18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7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>
                          <a:effectLst/>
                        </a:rPr>
                        <a:t> 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>
                          <a:effectLst/>
                        </a:rPr>
                        <a:t> 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>
                          <a:effectLst/>
                        </a:rPr>
                        <a:t> 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>
                          <a:effectLst/>
                        </a:rPr>
                        <a:t> 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>
                          <a:effectLst/>
                        </a:rPr>
                        <a:t> 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>
                          <a:effectLst/>
                        </a:rPr>
                        <a:t> 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400" u="none" strike="noStrike">
                          <a:effectLst/>
                        </a:rPr>
                        <a:t>Semarang,       Juni  2018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u="none" strike="noStrike">
                          <a:effectLst/>
                        </a:rPr>
                        <a:t> 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7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400" u="none" strike="noStrike">
                          <a:effectLst/>
                        </a:rPr>
                        <a:t>Nomor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400" u="none" strike="noStrike">
                          <a:effectLst/>
                        </a:rPr>
                        <a:t>: 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400" u="none" strike="noStrike">
                          <a:effectLst/>
                        </a:rPr>
                        <a:t>Kepada :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7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400" u="none" strike="noStrike">
                          <a:effectLst/>
                        </a:rPr>
                        <a:t>Sifat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400" u="none" strike="noStrike">
                          <a:effectLst/>
                        </a:rPr>
                        <a:t>: 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>
                          <a:effectLst/>
                        </a:rPr>
                        <a:t>Yth. Pimpinan Bank Jateng Capem  Setwilda</a:t>
                      </a:r>
                      <a:br>
                        <a:rPr lang="en-US" sz="400" u="none" strike="noStrike">
                          <a:effectLst/>
                        </a:rPr>
                      </a:b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400" u="none" strike="noStrike">
                          <a:effectLst/>
                        </a:rPr>
                        <a:t>Lampiran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400" u="none" strike="noStrike">
                          <a:effectLst/>
                        </a:rPr>
                        <a:t>: 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>
                          <a:effectLst/>
                        </a:rPr>
                        <a:t>Jl. Pahlawan   No. 9 </a:t>
                      </a:r>
                      <a:br>
                        <a:rPr lang="en-US" sz="400" u="none" strike="noStrike">
                          <a:effectLst/>
                        </a:rPr>
                      </a:b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7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400" u="none" strike="noStrike">
                          <a:effectLst/>
                        </a:rPr>
                        <a:t>Perihal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400" u="none" strike="noStrike">
                          <a:effectLst/>
                        </a:rPr>
                        <a:t>:  Surat Kuasa dan Pendebetan Rek Giro</a:t>
                      </a:r>
                      <a:endParaRPr lang="en-US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400" u="none" strike="noStrike">
                          <a:effectLst/>
                        </a:rPr>
                        <a:t>di   Semarang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7957"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0692">
                <a:tc gridSpan="5"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>
                          <a:effectLst/>
                        </a:rPr>
                        <a:t>Yang bertanda tangan dibawah ini :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03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400" u="none" strike="noStrike">
                          <a:effectLst/>
                        </a:rPr>
                        <a:t>1.     N a m a</a:t>
                      </a:r>
                      <a:endParaRPr lang="pt-BR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046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: 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SUMARNO, SE,MM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903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            Jabatan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: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Kepala BPKAD Provinsi Jawa Tengah sebagai Pengguna Anggaran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03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            Alamat 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: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400" u="none" strike="noStrike">
                          <a:effectLst/>
                        </a:rPr>
                        <a:t>Jl. Pahlawan No. 9 Semarang.</a:t>
                      </a:r>
                      <a:endParaRPr lang="pt-BR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90355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903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400" u="none" strike="noStrike">
                          <a:effectLst/>
                        </a:rPr>
                        <a:t>2.     N a m a</a:t>
                      </a:r>
                      <a:endParaRPr lang="pt-BR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046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: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MUSTAQIM, SE,MM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903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            Jabatan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: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Bendahara Pengeluaran BPKAD Provinsi Jawa Tengah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903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            Alamat 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: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400" u="none" strike="noStrike">
                          <a:effectLst/>
                        </a:rPr>
                        <a:t>Jl. Pahlawan No. 9 Semarang.</a:t>
                      </a:r>
                      <a:endParaRPr lang="pt-BR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90355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5587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400" u="none" strike="noStrike" dirty="0" err="1">
                          <a:effectLst/>
                        </a:rPr>
                        <a:t>Adalah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pemegang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rekening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giro</a:t>
                      </a:r>
                      <a:r>
                        <a:rPr lang="en-US" sz="400" u="none" strike="noStrike" dirty="0">
                          <a:effectLst/>
                        </a:rPr>
                        <a:t> di Bank </a:t>
                      </a:r>
                      <a:r>
                        <a:rPr lang="en-US" sz="400" u="none" strike="noStrike" dirty="0" err="1">
                          <a:effectLst/>
                        </a:rPr>
                        <a:t>Jateng</a:t>
                      </a:r>
                      <a:r>
                        <a:rPr lang="en-US" sz="400" u="none" strike="noStrike" dirty="0">
                          <a:effectLst/>
                        </a:rPr>
                        <a:t>, </a:t>
                      </a:r>
                      <a:r>
                        <a:rPr lang="en-US" sz="400" u="none" strike="noStrike" dirty="0" err="1">
                          <a:effectLst/>
                        </a:rPr>
                        <a:t>selanjutnya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memberi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kuasa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dan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perintah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kepada</a:t>
                      </a:r>
                      <a:r>
                        <a:rPr lang="en-US" sz="400" u="none" strike="noStrike" dirty="0">
                          <a:effectLst/>
                        </a:rPr>
                        <a:t> Bank </a:t>
                      </a:r>
                      <a:r>
                        <a:rPr lang="en-US" sz="400" u="none" strike="noStrike" dirty="0" err="1">
                          <a:effectLst/>
                        </a:rPr>
                        <a:t>Jateng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kantor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cabang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pembantu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Setwilda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untuk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mendebet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rekening</a:t>
                      </a:r>
                      <a:r>
                        <a:rPr lang="en-US" sz="400" u="none" strike="noStrike" dirty="0">
                          <a:effectLst/>
                        </a:rPr>
                        <a:t> BPKAD </a:t>
                      </a:r>
                      <a:r>
                        <a:rPr lang="en-US" sz="400" u="none" strike="noStrike" dirty="0" err="1">
                          <a:effectLst/>
                        </a:rPr>
                        <a:t>Provinsi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Jawa</a:t>
                      </a:r>
                      <a:r>
                        <a:rPr lang="en-US" sz="400" u="none" strike="noStrike" dirty="0">
                          <a:effectLst/>
                        </a:rPr>
                        <a:t> Tengah </a:t>
                      </a:r>
                      <a:r>
                        <a:rPr lang="en-US" sz="400" u="none" strike="noStrike" dirty="0" err="1">
                          <a:effectLst/>
                        </a:rPr>
                        <a:t>dengan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nomor</a:t>
                      </a:r>
                      <a:r>
                        <a:rPr lang="en-US" sz="400" u="none" strike="noStrike" dirty="0">
                          <a:effectLst/>
                        </a:rPr>
                        <a:t> : 1057018646  </a:t>
                      </a:r>
                      <a:r>
                        <a:rPr lang="en-US" sz="400" u="none" strike="noStrike" dirty="0" err="1">
                          <a:effectLst/>
                        </a:rPr>
                        <a:t>untuk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membayar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belanja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sebagai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berikut</a:t>
                      </a:r>
                      <a:r>
                        <a:rPr lang="en-US" sz="400" u="none" strike="noStrike" dirty="0">
                          <a:effectLst/>
                        </a:rPr>
                        <a:t> :</a:t>
                      </a:r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90355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9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u="none" strike="noStrike">
                          <a:effectLst/>
                        </a:rPr>
                        <a:t>No</a:t>
                      </a:r>
                      <a:endParaRPr lang="en-US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400" u="none" strike="noStrike">
                          <a:effectLst/>
                        </a:rPr>
                        <a:t>Nama Penerima</a:t>
                      </a:r>
                      <a:endParaRPr lang="en-US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u="none" strike="noStrike">
                          <a:effectLst/>
                        </a:rPr>
                        <a:t>Uraian</a:t>
                      </a:r>
                      <a:endParaRPr lang="en-US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u="none" strike="noStrike">
                          <a:effectLst/>
                        </a:rPr>
                        <a:t>Nama Bank</a:t>
                      </a:r>
                      <a:endParaRPr lang="en-US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u="none" strike="noStrike">
                          <a:effectLst/>
                        </a:rPr>
                        <a:t>No. Rekening</a:t>
                      </a:r>
                      <a:endParaRPr lang="en-US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u="none" strike="noStrike">
                          <a:effectLst/>
                        </a:rPr>
                        <a:t>Jumlah (Rp)</a:t>
                      </a:r>
                      <a:endParaRPr lang="en-US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u="none" strike="noStrike">
                          <a:effectLst/>
                        </a:rPr>
                        <a:t>Keterangan</a:t>
                      </a:r>
                      <a:endParaRPr lang="en-US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09790"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u="none" strike="noStrike">
                          <a:effectLst/>
                        </a:rPr>
                        <a:t>1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>
                          <a:effectLst/>
                        </a:rPr>
                        <a:t>PT. PLN (persero)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 dirty="0" err="1">
                          <a:effectLst/>
                        </a:rPr>
                        <a:t>Pembayaran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tagihan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rekening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listrik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bulan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Juni</a:t>
                      </a:r>
                      <a:r>
                        <a:rPr lang="en-US" sz="400" u="none" strike="noStrike" dirty="0">
                          <a:effectLst/>
                        </a:rPr>
                        <a:t> 2018 an. </a:t>
                      </a:r>
                      <a:r>
                        <a:rPr lang="en-US" sz="400" u="none" strike="noStrike" dirty="0" err="1">
                          <a:effectLst/>
                        </a:rPr>
                        <a:t>Gedung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Asrama</a:t>
                      </a:r>
                      <a:r>
                        <a:rPr lang="en-US" sz="400" u="none" strike="noStrike" dirty="0">
                          <a:effectLst/>
                        </a:rPr>
                        <a:t> Haji </a:t>
                      </a:r>
                      <a:r>
                        <a:rPr lang="en-US" sz="400" u="none" strike="noStrike" dirty="0" err="1">
                          <a:effectLst/>
                        </a:rPr>
                        <a:t>Donohudan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u="none" strike="noStrike" dirty="0">
                          <a:effectLst/>
                        </a:rPr>
                        <a:t>--</a:t>
                      </a:r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u="none" strike="noStrike">
                          <a:effectLst/>
                        </a:rPr>
                        <a:t> </a:t>
                      </a:r>
                      <a:endParaRPr lang="en-US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>
                          <a:effectLst/>
                        </a:rPr>
                        <a:t>      33.990.490 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u="none" strike="noStrike">
                          <a:effectLst/>
                        </a:rPr>
                        <a:t>520550415267     (ID Pelanggan)</a:t>
                      </a:r>
                      <a:endParaRPr lang="en-US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09790"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u="none" strike="noStrike">
                          <a:effectLst/>
                        </a:rPr>
                        <a:t>2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>
                          <a:effectLst/>
                        </a:rPr>
                        <a:t>PT. PLN (persero)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 dirty="0" err="1">
                          <a:effectLst/>
                        </a:rPr>
                        <a:t>Pembayaran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tagihan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rekening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listrik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bulan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Juni</a:t>
                      </a:r>
                      <a:r>
                        <a:rPr lang="en-US" sz="400" u="none" strike="noStrike" dirty="0">
                          <a:effectLst/>
                        </a:rPr>
                        <a:t> 2018 an. </a:t>
                      </a:r>
                      <a:r>
                        <a:rPr lang="en-US" sz="400" u="none" strike="noStrike" dirty="0" err="1">
                          <a:effectLst/>
                        </a:rPr>
                        <a:t>Gedung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Satgas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r>
                        <a:rPr lang="en-US" sz="400" u="none" strike="noStrike" dirty="0" err="1">
                          <a:effectLst/>
                        </a:rPr>
                        <a:t>Asrama</a:t>
                      </a:r>
                      <a:r>
                        <a:rPr lang="en-US" sz="400" u="none" strike="noStrike" dirty="0">
                          <a:effectLst/>
                        </a:rPr>
                        <a:t> Haji </a:t>
                      </a:r>
                      <a:r>
                        <a:rPr lang="en-US" sz="400" u="none" strike="noStrike" dirty="0" err="1">
                          <a:effectLst/>
                        </a:rPr>
                        <a:t>Donohudan</a:t>
                      </a:r>
                      <a:r>
                        <a:rPr lang="en-US" sz="400" u="none" strike="noStrike" dirty="0">
                          <a:effectLst/>
                        </a:rPr>
                        <a:t> </a:t>
                      </a:r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u="none" strike="noStrike" dirty="0">
                          <a:effectLst/>
                        </a:rPr>
                        <a:t>--</a:t>
                      </a:r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u="none" strike="noStrike">
                          <a:effectLst/>
                        </a:rPr>
                        <a:t> </a:t>
                      </a:r>
                      <a:endParaRPr lang="en-US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>
                          <a:effectLst/>
                        </a:rPr>
                        <a:t>       6.974.559 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u="none" strike="noStrike">
                          <a:effectLst/>
                        </a:rPr>
                        <a:t>520550713870     (ID Pelanggan)</a:t>
                      </a:r>
                      <a:endParaRPr lang="en-US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1524"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u="none" strike="noStrike">
                          <a:effectLst/>
                        </a:rPr>
                        <a:t> 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>
                          <a:effectLst/>
                        </a:rPr>
                        <a:t> 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u="none" strike="noStrike">
                          <a:effectLst/>
                        </a:rPr>
                        <a:t>JUMLAH</a:t>
                      </a:r>
                      <a:endParaRPr lang="en-US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>
                          <a:effectLst/>
                        </a:rPr>
                        <a:t> 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 dirty="0">
                          <a:effectLst/>
                        </a:rPr>
                        <a:t> </a:t>
                      </a:r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>
                          <a:effectLst/>
                        </a:rPr>
                        <a:t>      40.965.049 </a:t>
                      </a:r>
                      <a:endParaRPr lang="en-US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>
                          <a:effectLst/>
                        </a:rPr>
                        <a:t> 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5533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>
                          <a:effectLst/>
                        </a:rPr>
                        <a:t>Terbilang == Empat puluh juta sembilan ratus enam puluh lima ribu empat puluh sembilan rupiah==============</a:t>
                      </a:r>
                      <a:endParaRPr lang="en-US" sz="4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7129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400" u="none" strike="noStrike">
                          <a:effectLst/>
                        </a:rPr>
                        <a:t> </a:t>
                      </a:r>
                      <a:endParaRPr lang="en-US" sz="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 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 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 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90355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Demikian untuk menjadikan maklum dan atas kerjasamanya diucapkan terima kasih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71066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90355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400" u="none" strike="noStrike">
                          <a:effectLst/>
                        </a:rPr>
                        <a:t>Semarang,      Juni  2018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90355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9035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400" u="none" strike="noStrike">
                          <a:effectLst/>
                        </a:rPr>
                        <a:t>Bendahara Pengeluaran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400" u="none" strike="noStrike">
                          <a:effectLst/>
                        </a:rPr>
                        <a:t>PENGGUNA ANGGARAN 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90355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90355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90355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90355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90355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90355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90355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9035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400" u="none" strike="noStrike">
                          <a:effectLst/>
                        </a:rPr>
                        <a:t>MUSTAQIM, SE,MM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400" u="none" strike="noStrike">
                          <a:effectLst/>
                        </a:rPr>
                        <a:t>SUMARNO, SE,MM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9035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fr-FR" sz="400" u="none" strike="noStrike">
                          <a:effectLst/>
                        </a:rPr>
                        <a:t>NIP. 19690708 199003 1 006</a:t>
                      </a:r>
                      <a:endParaRPr lang="fr-FR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FR" sz="400" u="none" strike="noStrike">
                          <a:effectLst/>
                        </a:rPr>
                        <a:t>NIP. 19700514 199202 1 001</a:t>
                      </a:r>
                      <a:endParaRPr lang="fr-FR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90355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</a:tbl>
          </a:graphicData>
        </a:graphic>
      </p:graphicFrame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822552" y="539291"/>
            <a:ext cx="5544615" cy="65746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 sz="1000"/>
            </a:pPr>
            <a:r>
              <a:rPr lang="en-US" sz="1400" b="1" i="0" strike="noStrike" dirty="0">
                <a:solidFill>
                  <a:srgbClr val="000000"/>
                </a:solidFill>
                <a:latin typeface="Arial"/>
                <a:cs typeface="Arial"/>
              </a:rPr>
              <a:t>PEMERINTAH  PROVINSI  JAWA  TENGAH</a:t>
            </a:r>
          </a:p>
          <a:p>
            <a:pPr algn="ctr" rtl="1">
              <a:defRPr sz="1000"/>
            </a:pPr>
            <a:r>
              <a:rPr lang="en-US" sz="1400" b="1" i="0" strike="noStrike" dirty="0">
                <a:solidFill>
                  <a:srgbClr val="000000"/>
                </a:solidFill>
                <a:latin typeface="Arial"/>
                <a:cs typeface="Arial"/>
              </a:rPr>
              <a:t>BADAN PENGELOLA KEUANGAN DAN ASET DAERAH </a:t>
            </a:r>
          </a:p>
        </p:txBody>
      </p:sp>
      <p:pic>
        <p:nvPicPr>
          <p:cNvPr id="6" name="Picture 5" descr="Logpemda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5" y="530353"/>
            <a:ext cx="504056" cy="594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934183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332656"/>
            <a:ext cx="8183880" cy="5688632"/>
          </a:xfrm>
        </p:spPr>
        <p:txBody>
          <a:bodyPr/>
          <a:lstStyle/>
          <a:p>
            <a:pPr marL="514350" indent="-514350">
              <a:buClr>
                <a:srgbClr val="FF0000"/>
              </a:buClr>
              <a:buFont typeface="+mj-lt"/>
              <a:buAutoNum type="arabicPeriod" startAt="2"/>
            </a:pPr>
            <a:r>
              <a:rPr lang="en-US" dirty="0" smtClean="0"/>
              <a:t>Cash Management System (CMS).</a:t>
            </a:r>
          </a:p>
          <a:p>
            <a:pPr marL="0" indent="0">
              <a:buNone/>
            </a:pPr>
            <a:r>
              <a:rPr lang="en-US" sz="2000" dirty="0" smtClean="0"/>
              <a:t>Yang </a:t>
            </a:r>
            <a:r>
              <a:rPr lang="en-US" sz="2000" dirty="0" err="1" smtClean="0"/>
              <a:t>perlu</a:t>
            </a:r>
            <a:r>
              <a:rPr lang="en-US" sz="2000" dirty="0" smtClean="0"/>
              <a:t> </a:t>
            </a:r>
            <a:r>
              <a:rPr lang="en-US" sz="2000" dirty="0" err="1" smtClean="0"/>
              <a:t>diperhatikan</a:t>
            </a:r>
            <a:r>
              <a:rPr lang="en-US" sz="2000" dirty="0" smtClean="0"/>
              <a:t> </a:t>
            </a:r>
            <a:r>
              <a:rPr lang="en-US" sz="2000" dirty="0" err="1" smtClean="0"/>
              <a:t>sebelum</a:t>
            </a:r>
            <a:r>
              <a:rPr lang="en-US" sz="2000" dirty="0" smtClean="0"/>
              <a:t> </a:t>
            </a:r>
            <a:r>
              <a:rPr lang="en-US" sz="2000" dirty="0" err="1" smtClean="0"/>
              <a:t>menggunakan</a:t>
            </a:r>
            <a:r>
              <a:rPr lang="en-US" sz="2000" dirty="0" smtClean="0"/>
              <a:t> CMS :</a:t>
            </a:r>
          </a:p>
          <a:p>
            <a:pPr marL="457200" indent="-457200">
              <a:buClr>
                <a:srgbClr val="D63524"/>
              </a:buClr>
              <a:buFont typeface="+mj-lt"/>
              <a:buAutoNum type="alphaLcParenR"/>
            </a:pPr>
            <a:r>
              <a:rPr lang="en-US" sz="2000" dirty="0" err="1" smtClean="0"/>
              <a:t>Pengelola</a:t>
            </a:r>
            <a:r>
              <a:rPr lang="en-US" sz="2000" dirty="0" smtClean="0"/>
              <a:t> </a:t>
            </a:r>
            <a:r>
              <a:rPr lang="en-US" sz="2000" dirty="0" err="1" smtClean="0"/>
              <a:t>Keuangan</a:t>
            </a:r>
            <a:r>
              <a:rPr lang="en-US" sz="2000" dirty="0" smtClean="0"/>
              <a:t> </a:t>
            </a:r>
            <a:r>
              <a:rPr lang="en-US" sz="2000" dirty="0" err="1" smtClean="0"/>
              <a:t>harus</a:t>
            </a:r>
            <a:r>
              <a:rPr lang="en-US" sz="2000" dirty="0" smtClean="0"/>
              <a:t>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membagi</a:t>
            </a:r>
            <a:r>
              <a:rPr lang="en-US" sz="2000" dirty="0" smtClean="0"/>
              <a:t> </a:t>
            </a:r>
            <a:r>
              <a:rPr lang="en-US" sz="2000" dirty="0" err="1" smtClean="0"/>
              <a:t>kewenangan</a:t>
            </a:r>
            <a:r>
              <a:rPr lang="en-US" sz="2000" dirty="0" smtClean="0"/>
              <a:t>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:</a:t>
            </a:r>
          </a:p>
          <a:p>
            <a:pPr marL="347472" lvl="1" indent="0">
              <a:buClr>
                <a:srgbClr val="D63524"/>
              </a:buClr>
              <a:buNone/>
            </a:pPr>
            <a:endParaRPr lang="en-US" sz="1600" dirty="0" smtClean="0"/>
          </a:p>
          <a:p>
            <a:pPr marL="514350" indent="-514350">
              <a:buFont typeface="+mj-lt"/>
              <a:buAutoNum type="alphaLcParenR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35041853"/>
              </p:ext>
            </p:extLst>
          </p:nvPr>
        </p:nvGraphicFramePr>
        <p:xfrm>
          <a:off x="1524000" y="2060848"/>
          <a:ext cx="6096000" cy="3400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735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2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404664"/>
            <a:ext cx="8183880" cy="5688632"/>
          </a:xfrm>
        </p:spPr>
        <p:txBody>
          <a:bodyPr/>
          <a:lstStyle/>
          <a:p>
            <a:pPr marL="0" indent="0">
              <a:buNone/>
            </a:pPr>
            <a:endParaRPr lang="en-US" sz="2000" dirty="0" smtClean="0"/>
          </a:p>
          <a:p>
            <a:pPr marL="347472" lvl="1" indent="0">
              <a:buClr>
                <a:srgbClr val="D63524"/>
              </a:buClr>
              <a:buNone/>
            </a:pPr>
            <a:endParaRPr lang="en-US" sz="1600" dirty="0" smtClean="0"/>
          </a:p>
          <a:p>
            <a:pPr marL="514350" indent="-514350">
              <a:buFont typeface="+mj-lt"/>
              <a:buAutoNum type="alphaLcParenR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14861061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63851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8136904" cy="50863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47664" y="692696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LOGIN KE BIBS BANK JATENG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5726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cc31aae0-4e31-490c-a419-b90e98db7eb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blob:https://web.whatsapp.com/cc31aae0-4e31-490c-a419-b90e98db7eb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5" y="692696"/>
            <a:ext cx="4039617" cy="52485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76056" y="980728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Kode</a:t>
            </a:r>
            <a:r>
              <a:rPr lang="en-US" dirty="0" smtClean="0"/>
              <a:t> </a:t>
            </a:r>
            <a:r>
              <a:rPr lang="en-US" dirty="0" err="1" smtClean="0"/>
              <a:t>Pemerintahan</a:t>
            </a:r>
            <a:r>
              <a:rPr lang="en-US" dirty="0" smtClean="0"/>
              <a:t> = Corporate.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User ID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Password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9485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33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10417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61216"/>
            <a:ext cx="8183880" cy="619512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TAHAPAN INPUT BP. GU/TU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970" y="1556792"/>
            <a:ext cx="7659779" cy="428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80477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20688"/>
            <a:ext cx="8208912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37148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76672"/>
            <a:ext cx="8352928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58904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179512" y="620688"/>
            <a:ext cx="8515350" cy="53766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81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ivic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3140</TotalTime>
  <Words>1835</Words>
  <Application>Microsoft Office PowerPoint</Application>
  <PresentationFormat>On-screen Show (4:3)</PresentationFormat>
  <Paragraphs>476</Paragraphs>
  <Slides>36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36</vt:i4>
      </vt:variant>
    </vt:vector>
  </HeadingPairs>
  <TitlesOfParts>
    <vt:vector size="57" baseType="lpstr">
      <vt:lpstr>Arial</vt:lpstr>
      <vt:lpstr>Baskerville Old Face</vt:lpstr>
      <vt:lpstr>BWLWQW+Wingdings</vt:lpstr>
      <vt:lpstr>Calibri</vt:lpstr>
      <vt:lpstr>Calibri Light</vt:lpstr>
      <vt:lpstr>Candara</vt:lpstr>
      <vt:lpstr>Century Gothic</vt:lpstr>
      <vt:lpstr>Franklin Gothic Book</vt:lpstr>
      <vt:lpstr>Franklin Gothic Medium</vt:lpstr>
      <vt:lpstr>Georgia</vt:lpstr>
      <vt:lpstr>Times New Roman</vt:lpstr>
      <vt:lpstr>Verdana</vt:lpstr>
      <vt:lpstr>Wingdings</vt:lpstr>
      <vt:lpstr>Wingdings 2</vt:lpstr>
      <vt:lpstr>Theme Office</vt:lpstr>
      <vt:lpstr>1_Theme Office</vt:lpstr>
      <vt:lpstr>1_Office Theme</vt:lpstr>
      <vt:lpstr>3_Theme Office</vt:lpstr>
      <vt:lpstr>4_Theme Office</vt:lpstr>
      <vt:lpstr>Civic</vt:lpstr>
      <vt:lpstr>Aspect</vt:lpstr>
      <vt:lpstr>PowerPoint Presentation</vt:lpstr>
      <vt:lpstr>PowerPoint Presentation</vt:lpstr>
      <vt:lpstr>Dasar hukum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KONDISI SAAT INI</vt:lpstr>
      <vt:lpstr>PowerPoint Presentation</vt:lpstr>
      <vt:lpstr>PowerPoint Presentation</vt:lpstr>
      <vt:lpstr>STRATEGI</vt:lpstr>
      <vt:lpstr>PowerPoint Presentation</vt:lpstr>
      <vt:lpstr>PowerPoint Presentation</vt:lpstr>
      <vt:lpstr>PowerPoint Presentation</vt:lpstr>
      <vt:lpstr>Surat Edaran Sekda Prov. Jateng No. 586/0000498</vt:lpstr>
      <vt:lpstr>IMPLEMENTASI DI SKPD</vt:lpstr>
      <vt:lpstr>IMPLEMENTASI DI SKPD …… 2nd</vt:lpstr>
      <vt:lpstr>PowerPoint Presentation</vt:lpstr>
      <vt:lpstr>MANFAAT CMS (Cash Management System)</vt:lpstr>
      <vt:lpstr>TAHAPAN TRANSAKSI NON TUNAI</vt:lpstr>
      <vt:lpstr>PowerPoint Presentation</vt:lpstr>
      <vt:lpstr>PowerPoint Presentation</vt:lpstr>
      <vt:lpstr>PowerPoint Presentation</vt:lpstr>
      <vt:lpstr>PELAKSANAAN TEKNIS NON TUNAI</vt:lpstr>
      <vt:lpstr> METODE TNT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TAHAPAN INPUT BP. GU/TU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user</cp:lastModifiedBy>
  <cp:revision>256</cp:revision>
  <dcterms:created xsi:type="dcterms:W3CDTF">2017-12-09T16:05:58Z</dcterms:created>
  <dcterms:modified xsi:type="dcterms:W3CDTF">2019-02-17T16:00:19Z</dcterms:modified>
</cp:coreProperties>
</file>